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8"/>
  </p:notesMasterIdLst>
  <p:sldIdLst>
    <p:sldId id="256" r:id="rId2"/>
    <p:sldId id="323" r:id="rId3"/>
    <p:sldId id="298" r:id="rId4"/>
    <p:sldId id="303" r:id="rId5"/>
    <p:sldId id="301" r:id="rId6"/>
    <p:sldId id="284" r:id="rId7"/>
    <p:sldId id="285" r:id="rId8"/>
    <p:sldId id="325" r:id="rId9"/>
    <p:sldId id="283" r:id="rId10"/>
    <p:sldId id="289" r:id="rId11"/>
    <p:sldId id="262" r:id="rId12"/>
    <p:sldId id="326" r:id="rId13"/>
    <p:sldId id="302" r:id="rId14"/>
    <p:sldId id="291" r:id="rId15"/>
    <p:sldId id="292" r:id="rId16"/>
    <p:sldId id="293" r:id="rId17"/>
    <p:sldId id="269" r:id="rId18"/>
    <p:sldId id="276" r:id="rId19"/>
    <p:sldId id="306" r:id="rId20"/>
    <p:sldId id="316" r:id="rId21"/>
    <p:sldId id="317" r:id="rId22"/>
    <p:sldId id="319" r:id="rId23"/>
    <p:sldId id="321" r:id="rId24"/>
    <p:sldId id="296" r:id="rId25"/>
    <p:sldId id="272" r:id="rId26"/>
    <p:sldId id="322" r:id="rId2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994" userDrawn="1">
          <p15:clr>
            <a:srgbClr val="A4A3A4"/>
          </p15:clr>
        </p15:guide>
        <p15:guide id="3" orient="horz" pos="845" userDrawn="1">
          <p15:clr>
            <a:srgbClr val="A4A3A4"/>
          </p15:clr>
        </p15:guide>
        <p15:guide id="4" orient="horz" pos="436" userDrawn="1">
          <p15:clr>
            <a:srgbClr val="A4A3A4"/>
          </p15:clr>
        </p15:guide>
        <p15:guide id="5" orient="horz" pos="532" userDrawn="1">
          <p15:clr>
            <a:srgbClr val="A4A3A4"/>
          </p15:clr>
        </p15:guide>
        <p15:guide id="6" orient="horz" pos="300" userDrawn="1">
          <p15:clr>
            <a:srgbClr val="A4A3A4"/>
          </p15:clr>
        </p15:guide>
        <p15:guide id="7" pos="2880" userDrawn="1">
          <p15:clr>
            <a:srgbClr val="A4A3A4"/>
          </p15:clr>
        </p15:guide>
        <p15:guide id="8" pos="269" userDrawn="1">
          <p15:clr>
            <a:srgbClr val="A4A3A4"/>
          </p15:clr>
        </p15:guide>
        <p15:guide id="9" pos="5491" userDrawn="1">
          <p15:clr>
            <a:srgbClr val="A4A3A4"/>
          </p15:clr>
        </p15:guide>
        <p15:guide id="10" pos="8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CC99FF"/>
    <a:srgbClr val="FF9999"/>
    <a:srgbClr val="99FF99"/>
    <a:srgbClr val="0099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4" autoAdjust="0"/>
    <p:restoredTop sz="94660"/>
  </p:normalViewPr>
  <p:slideViewPr>
    <p:cSldViewPr showGuides="1">
      <p:cViewPr varScale="1">
        <p:scale>
          <a:sx n="120" d="100"/>
          <a:sy n="120" d="100"/>
        </p:scale>
        <p:origin x="1014" y="102"/>
      </p:cViewPr>
      <p:guideLst>
        <p:guide orient="horz" pos="2160"/>
        <p:guide orient="horz" pos="3994"/>
        <p:guide orient="horz" pos="845"/>
        <p:guide orient="horz" pos="436"/>
        <p:guide orient="horz" pos="532"/>
        <p:guide orient="horz" pos="300"/>
        <p:guide pos="2880"/>
        <p:guide pos="269"/>
        <p:guide pos="5491"/>
        <p:guide pos="82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882ECD-7F2E-41C9-B410-42EA1A1F96B0}" type="doc">
      <dgm:prSet loTypeId="urn:microsoft.com/office/officeart/2005/8/layout/matrix1" loCatId="matrix" qsTypeId="urn:microsoft.com/office/officeart/2005/8/quickstyle/3d1" qsCatId="3D" csTypeId="urn:microsoft.com/office/officeart/2005/8/colors/accent0_3" csCatId="mainScheme" phldr="1"/>
      <dgm:spPr/>
      <dgm:t>
        <a:bodyPr/>
        <a:lstStyle/>
        <a:p>
          <a:endParaRPr lang="de-DE"/>
        </a:p>
      </dgm:t>
    </dgm:pt>
    <dgm:pt modelId="{97547A9D-7D99-40AF-913D-C8AE641F43C1}">
      <dgm:prSet phldrT="[Text]" custT="1"/>
      <dgm:spPr/>
      <dgm:t>
        <a:bodyPr/>
        <a:lstStyle/>
        <a:p>
          <a:r>
            <a:rPr lang="de-DE" sz="2000" b="1" dirty="0"/>
            <a:t>System Familie</a:t>
          </a:r>
        </a:p>
      </dgm:t>
    </dgm:pt>
    <dgm:pt modelId="{099941AA-24B2-441C-A226-FF8077A13E0A}" type="parTrans" cxnId="{D12D13EB-9D68-4BB4-AB8C-78D90FDF20B2}">
      <dgm:prSet/>
      <dgm:spPr/>
      <dgm:t>
        <a:bodyPr/>
        <a:lstStyle/>
        <a:p>
          <a:endParaRPr lang="de-DE"/>
        </a:p>
      </dgm:t>
    </dgm:pt>
    <dgm:pt modelId="{5489C94D-6A08-40D4-AC02-68472556C7A6}" type="sibTrans" cxnId="{D12D13EB-9D68-4BB4-AB8C-78D90FDF20B2}">
      <dgm:prSet/>
      <dgm:spPr/>
      <dgm:t>
        <a:bodyPr/>
        <a:lstStyle/>
        <a:p>
          <a:endParaRPr lang="de-DE"/>
        </a:p>
      </dgm:t>
    </dgm:pt>
    <dgm:pt modelId="{F9A7BFA0-A699-4C30-87E2-13F821213343}">
      <dgm:prSet phldrT="[Text]"/>
      <dgm:spPr/>
      <dgm:t>
        <a:bodyPr/>
        <a:lstStyle/>
        <a:p>
          <a:pPr algn="ctr"/>
          <a:r>
            <a:rPr lang="de-CH" b="1" dirty="0"/>
            <a:t>Mütter-Väter-Beratung</a:t>
          </a:r>
        </a:p>
        <a:p>
          <a:pPr algn="ctr"/>
          <a:r>
            <a:rPr lang="de-CH" dirty="0"/>
            <a:t>Niederschwellige sozial- und präventivmedizinische Dienstleitung</a:t>
          </a:r>
          <a:endParaRPr lang="de-DE" dirty="0"/>
        </a:p>
      </dgm:t>
    </dgm:pt>
    <dgm:pt modelId="{3AC32DA7-E6E7-4AB1-B6AB-AC1FACEC67C7}" type="parTrans" cxnId="{13020568-8605-4533-91B7-6D2AF33C6C8E}">
      <dgm:prSet/>
      <dgm:spPr/>
      <dgm:t>
        <a:bodyPr/>
        <a:lstStyle/>
        <a:p>
          <a:endParaRPr lang="de-DE"/>
        </a:p>
      </dgm:t>
    </dgm:pt>
    <dgm:pt modelId="{A2FDCC00-A5AE-452B-BC92-0C236F239B46}" type="sibTrans" cxnId="{13020568-8605-4533-91B7-6D2AF33C6C8E}">
      <dgm:prSet/>
      <dgm:spPr/>
      <dgm:t>
        <a:bodyPr/>
        <a:lstStyle/>
        <a:p>
          <a:endParaRPr lang="de-DE"/>
        </a:p>
      </dgm:t>
    </dgm:pt>
    <dgm:pt modelId="{BB961679-44C1-494A-A4C2-25F8AD5CAC59}">
      <dgm:prSet phldrT="[Text]"/>
      <dgm:spPr/>
      <dgm:t>
        <a:bodyPr/>
        <a:lstStyle/>
        <a:p>
          <a:r>
            <a:rPr lang="de-CH" b="1" dirty="0"/>
            <a:t>Frühförderung</a:t>
          </a:r>
        </a:p>
        <a:p>
          <a:r>
            <a:rPr lang="de-CH" dirty="0"/>
            <a:t>Ergotherapie</a:t>
          </a:r>
        </a:p>
        <a:p>
          <a:r>
            <a:rPr lang="de-CH" dirty="0"/>
            <a:t>Logotherapie</a:t>
          </a:r>
        </a:p>
        <a:p>
          <a:r>
            <a:rPr lang="de-CH" dirty="0"/>
            <a:t>Physiotherapie</a:t>
          </a:r>
          <a:endParaRPr lang="de-DE" dirty="0"/>
        </a:p>
      </dgm:t>
    </dgm:pt>
    <dgm:pt modelId="{10E3D516-4FAB-4C89-9E20-D2DF0DF56C2D}" type="parTrans" cxnId="{C3B05C5D-CCCB-4F78-86B8-5367AF61D5BD}">
      <dgm:prSet/>
      <dgm:spPr/>
      <dgm:t>
        <a:bodyPr/>
        <a:lstStyle/>
        <a:p>
          <a:endParaRPr lang="de-DE"/>
        </a:p>
      </dgm:t>
    </dgm:pt>
    <dgm:pt modelId="{E1E10DE2-E2C4-4827-ABAE-1A7D16B6B4A9}" type="sibTrans" cxnId="{C3B05C5D-CCCB-4F78-86B8-5367AF61D5BD}">
      <dgm:prSet/>
      <dgm:spPr/>
      <dgm:t>
        <a:bodyPr/>
        <a:lstStyle/>
        <a:p>
          <a:endParaRPr lang="de-DE"/>
        </a:p>
      </dgm:t>
    </dgm:pt>
    <dgm:pt modelId="{95E4595D-6C5B-489B-814E-9139DB56879D}">
      <dgm:prSet phldrT="[Text]"/>
      <dgm:spPr/>
      <dgm:t>
        <a:bodyPr/>
        <a:lstStyle/>
        <a:p>
          <a:r>
            <a:rPr lang="de-CH" b="1" dirty="0"/>
            <a:t>Sozialpädagogische Familienbegleitung</a:t>
          </a:r>
        </a:p>
        <a:p>
          <a:endParaRPr lang="de-CH" dirty="0"/>
        </a:p>
        <a:p>
          <a:endParaRPr lang="de-DE" dirty="0"/>
        </a:p>
      </dgm:t>
    </dgm:pt>
    <dgm:pt modelId="{25A01F87-2F0F-4F2E-A044-93223FED5A5D}" type="parTrans" cxnId="{2EC2FDBE-237A-405A-948A-BAB1CA844427}">
      <dgm:prSet/>
      <dgm:spPr/>
      <dgm:t>
        <a:bodyPr/>
        <a:lstStyle/>
        <a:p>
          <a:endParaRPr lang="de-DE"/>
        </a:p>
      </dgm:t>
    </dgm:pt>
    <dgm:pt modelId="{C545F92A-3031-419E-B844-05CF05E9BBA9}" type="sibTrans" cxnId="{2EC2FDBE-237A-405A-948A-BAB1CA844427}">
      <dgm:prSet/>
      <dgm:spPr/>
      <dgm:t>
        <a:bodyPr/>
        <a:lstStyle/>
        <a:p>
          <a:endParaRPr lang="de-DE"/>
        </a:p>
      </dgm:t>
    </dgm:pt>
    <dgm:pt modelId="{55C7C061-03C0-4C5E-967B-C975587E877D}">
      <dgm:prSet phldrT="[Text]"/>
      <dgm:spPr/>
      <dgm:t>
        <a:bodyPr/>
        <a:lstStyle/>
        <a:p>
          <a:r>
            <a:rPr lang="de-CH" b="1" dirty="0"/>
            <a:t>Behandlung</a:t>
          </a:r>
        </a:p>
        <a:p>
          <a:r>
            <a:rPr lang="de-CH" dirty="0"/>
            <a:t>Erziehungsberatung</a:t>
          </a:r>
        </a:p>
        <a:p>
          <a:r>
            <a:rPr lang="de-CH" dirty="0"/>
            <a:t>Spieltherapie</a:t>
          </a:r>
        </a:p>
        <a:p>
          <a:r>
            <a:rPr lang="de-CH" dirty="0"/>
            <a:t>Eltern-Kind-Interaktionstherapie</a:t>
          </a:r>
          <a:endParaRPr lang="de-DE" dirty="0"/>
        </a:p>
      </dgm:t>
    </dgm:pt>
    <dgm:pt modelId="{C577F910-9783-47DD-8A84-85223756DB04}" type="parTrans" cxnId="{A43AF8A5-07FB-490B-A563-77DEB505A289}">
      <dgm:prSet/>
      <dgm:spPr/>
      <dgm:t>
        <a:bodyPr/>
        <a:lstStyle/>
        <a:p>
          <a:endParaRPr lang="de-DE"/>
        </a:p>
      </dgm:t>
    </dgm:pt>
    <dgm:pt modelId="{883DEE08-38D8-4CD4-92F8-89F50184A492}" type="sibTrans" cxnId="{A43AF8A5-07FB-490B-A563-77DEB505A289}">
      <dgm:prSet/>
      <dgm:spPr/>
      <dgm:t>
        <a:bodyPr/>
        <a:lstStyle/>
        <a:p>
          <a:endParaRPr lang="de-DE"/>
        </a:p>
      </dgm:t>
    </dgm:pt>
    <dgm:pt modelId="{73821C2A-C563-4F29-9B3C-02C2D67CD3BC}" type="pres">
      <dgm:prSet presAssocID="{81882ECD-7F2E-41C9-B410-42EA1A1F96B0}" presName="diagram" presStyleCnt="0">
        <dgm:presLayoutVars>
          <dgm:chMax val="1"/>
          <dgm:dir/>
          <dgm:animLvl val="ctr"/>
          <dgm:resizeHandles val="exact"/>
        </dgm:presLayoutVars>
      </dgm:prSet>
      <dgm:spPr/>
    </dgm:pt>
    <dgm:pt modelId="{BC726E67-9E14-4034-A58C-5408378455A6}" type="pres">
      <dgm:prSet presAssocID="{81882ECD-7F2E-41C9-B410-42EA1A1F96B0}" presName="matrix" presStyleCnt="0"/>
      <dgm:spPr/>
    </dgm:pt>
    <dgm:pt modelId="{C41F553A-2AC5-4B90-AFD8-39C71D5A149D}" type="pres">
      <dgm:prSet presAssocID="{81882ECD-7F2E-41C9-B410-42EA1A1F96B0}" presName="tile1" presStyleLbl="node1" presStyleIdx="0" presStyleCnt="4"/>
      <dgm:spPr/>
    </dgm:pt>
    <dgm:pt modelId="{32DCD793-6518-4236-AAA3-50D5CDA320D6}" type="pres">
      <dgm:prSet presAssocID="{81882ECD-7F2E-41C9-B410-42EA1A1F96B0}" presName="tile1text" presStyleLbl="node1" presStyleIdx="0" presStyleCnt="4">
        <dgm:presLayoutVars>
          <dgm:chMax val="0"/>
          <dgm:chPref val="0"/>
          <dgm:bulletEnabled val="1"/>
        </dgm:presLayoutVars>
      </dgm:prSet>
      <dgm:spPr/>
    </dgm:pt>
    <dgm:pt modelId="{00370CFF-C64E-4795-A22A-69713B4141D9}" type="pres">
      <dgm:prSet presAssocID="{81882ECD-7F2E-41C9-B410-42EA1A1F96B0}" presName="tile2" presStyleLbl="node1" presStyleIdx="1" presStyleCnt="4"/>
      <dgm:spPr/>
    </dgm:pt>
    <dgm:pt modelId="{7CA52FF9-1F84-4D97-8CEB-BDB1FB7CFB69}" type="pres">
      <dgm:prSet presAssocID="{81882ECD-7F2E-41C9-B410-42EA1A1F96B0}" presName="tile2text" presStyleLbl="node1" presStyleIdx="1" presStyleCnt="4">
        <dgm:presLayoutVars>
          <dgm:chMax val="0"/>
          <dgm:chPref val="0"/>
          <dgm:bulletEnabled val="1"/>
        </dgm:presLayoutVars>
      </dgm:prSet>
      <dgm:spPr/>
    </dgm:pt>
    <dgm:pt modelId="{C3C20256-26A1-4E44-A44C-696A986A82F7}" type="pres">
      <dgm:prSet presAssocID="{81882ECD-7F2E-41C9-B410-42EA1A1F96B0}" presName="tile3" presStyleLbl="node1" presStyleIdx="2" presStyleCnt="4"/>
      <dgm:spPr/>
    </dgm:pt>
    <dgm:pt modelId="{94A5AE62-F432-475A-95AE-7B08EDF8BDEE}" type="pres">
      <dgm:prSet presAssocID="{81882ECD-7F2E-41C9-B410-42EA1A1F96B0}" presName="tile3text" presStyleLbl="node1" presStyleIdx="2" presStyleCnt="4">
        <dgm:presLayoutVars>
          <dgm:chMax val="0"/>
          <dgm:chPref val="0"/>
          <dgm:bulletEnabled val="1"/>
        </dgm:presLayoutVars>
      </dgm:prSet>
      <dgm:spPr/>
    </dgm:pt>
    <dgm:pt modelId="{BDC2763A-445F-4E48-8FA9-21A23A6DFFCD}" type="pres">
      <dgm:prSet presAssocID="{81882ECD-7F2E-41C9-B410-42EA1A1F96B0}" presName="tile4" presStyleLbl="node1" presStyleIdx="3" presStyleCnt="4"/>
      <dgm:spPr/>
    </dgm:pt>
    <dgm:pt modelId="{4E464952-383A-457E-9197-28A72EBAEB86}" type="pres">
      <dgm:prSet presAssocID="{81882ECD-7F2E-41C9-B410-42EA1A1F96B0}" presName="tile4text" presStyleLbl="node1" presStyleIdx="3" presStyleCnt="4">
        <dgm:presLayoutVars>
          <dgm:chMax val="0"/>
          <dgm:chPref val="0"/>
          <dgm:bulletEnabled val="1"/>
        </dgm:presLayoutVars>
      </dgm:prSet>
      <dgm:spPr/>
    </dgm:pt>
    <dgm:pt modelId="{42708AEB-6674-4996-8FFD-1D02CDCF326C}" type="pres">
      <dgm:prSet presAssocID="{81882ECD-7F2E-41C9-B410-42EA1A1F96B0}" presName="centerTile" presStyleLbl="fgShp" presStyleIdx="0" presStyleCnt="1">
        <dgm:presLayoutVars>
          <dgm:chMax val="0"/>
          <dgm:chPref val="0"/>
        </dgm:presLayoutVars>
      </dgm:prSet>
      <dgm:spPr/>
    </dgm:pt>
  </dgm:ptLst>
  <dgm:cxnLst>
    <dgm:cxn modelId="{A92F9310-1FE6-41B3-A0A3-1AA4F98A60E3}" type="presOf" srcId="{95E4595D-6C5B-489B-814E-9139DB56879D}" destId="{94A5AE62-F432-475A-95AE-7B08EDF8BDEE}" srcOrd="1" destOrd="0" presId="urn:microsoft.com/office/officeart/2005/8/layout/matrix1"/>
    <dgm:cxn modelId="{C3B05C5D-CCCB-4F78-86B8-5367AF61D5BD}" srcId="{97547A9D-7D99-40AF-913D-C8AE641F43C1}" destId="{BB961679-44C1-494A-A4C2-25F8AD5CAC59}" srcOrd="1" destOrd="0" parTransId="{10E3D516-4FAB-4C89-9E20-D2DF0DF56C2D}" sibTransId="{E1E10DE2-E2C4-4827-ABAE-1A7D16B6B4A9}"/>
    <dgm:cxn modelId="{5229C75E-C872-434C-AF54-71A819E50721}" type="presOf" srcId="{95E4595D-6C5B-489B-814E-9139DB56879D}" destId="{C3C20256-26A1-4E44-A44C-696A986A82F7}" srcOrd="0" destOrd="0" presId="urn:microsoft.com/office/officeart/2005/8/layout/matrix1"/>
    <dgm:cxn modelId="{13020568-8605-4533-91B7-6D2AF33C6C8E}" srcId="{97547A9D-7D99-40AF-913D-C8AE641F43C1}" destId="{F9A7BFA0-A699-4C30-87E2-13F821213343}" srcOrd="0" destOrd="0" parTransId="{3AC32DA7-E6E7-4AB1-B6AB-AC1FACEC67C7}" sibTransId="{A2FDCC00-A5AE-452B-BC92-0C236F239B46}"/>
    <dgm:cxn modelId="{517D1972-E2AC-49A7-900A-C14D36B9AEEE}" type="presOf" srcId="{F9A7BFA0-A699-4C30-87E2-13F821213343}" destId="{C41F553A-2AC5-4B90-AFD8-39C71D5A149D}" srcOrd="0" destOrd="0" presId="urn:microsoft.com/office/officeart/2005/8/layout/matrix1"/>
    <dgm:cxn modelId="{AC625576-8E42-49BB-9C09-707A0CE4F120}" type="presOf" srcId="{BB961679-44C1-494A-A4C2-25F8AD5CAC59}" destId="{00370CFF-C64E-4795-A22A-69713B4141D9}" srcOrd="0" destOrd="0" presId="urn:microsoft.com/office/officeart/2005/8/layout/matrix1"/>
    <dgm:cxn modelId="{23A9677B-49C8-41F1-8AA8-98F34D246E36}" type="presOf" srcId="{97547A9D-7D99-40AF-913D-C8AE641F43C1}" destId="{42708AEB-6674-4996-8FFD-1D02CDCF326C}" srcOrd="0" destOrd="0" presId="urn:microsoft.com/office/officeart/2005/8/layout/matrix1"/>
    <dgm:cxn modelId="{486F8E90-136A-457B-91E5-BE24768C8234}" type="presOf" srcId="{55C7C061-03C0-4C5E-967B-C975587E877D}" destId="{4E464952-383A-457E-9197-28A72EBAEB86}" srcOrd="1" destOrd="0" presId="urn:microsoft.com/office/officeart/2005/8/layout/matrix1"/>
    <dgm:cxn modelId="{A43AF8A5-07FB-490B-A563-77DEB505A289}" srcId="{97547A9D-7D99-40AF-913D-C8AE641F43C1}" destId="{55C7C061-03C0-4C5E-967B-C975587E877D}" srcOrd="3" destOrd="0" parTransId="{C577F910-9783-47DD-8A84-85223756DB04}" sibTransId="{883DEE08-38D8-4CD4-92F8-89F50184A492}"/>
    <dgm:cxn modelId="{630AC7BC-F6BD-4D47-9322-95A708472CBB}" type="presOf" srcId="{81882ECD-7F2E-41C9-B410-42EA1A1F96B0}" destId="{73821C2A-C563-4F29-9B3C-02C2D67CD3BC}" srcOrd="0" destOrd="0" presId="urn:microsoft.com/office/officeart/2005/8/layout/matrix1"/>
    <dgm:cxn modelId="{2EC2FDBE-237A-405A-948A-BAB1CA844427}" srcId="{97547A9D-7D99-40AF-913D-C8AE641F43C1}" destId="{95E4595D-6C5B-489B-814E-9139DB56879D}" srcOrd="2" destOrd="0" parTransId="{25A01F87-2F0F-4F2E-A044-93223FED5A5D}" sibTransId="{C545F92A-3031-419E-B844-05CF05E9BBA9}"/>
    <dgm:cxn modelId="{C55838CE-F10F-4BBF-88AE-4929DFAAF09D}" type="presOf" srcId="{BB961679-44C1-494A-A4C2-25F8AD5CAC59}" destId="{7CA52FF9-1F84-4D97-8CEB-BDB1FB7CFB69}" srcOrd="1" destOrd="0" presId="urn:microsoft.com/office/officeart/2005/8/layout/matrix1"/>
    <dgm:cxn modelId="{AFEA5BE3-19A8-4067-908F-DE908CAAC812}" type="presOf" srcId="{55C7C061-03C0-4C5E-967B-C975587E877D}" destId="{BDC2763A-445F-4E48-8FA9-21A23A6DFFCD}" srcOrd="0" destOrd="0" presId="urn:microsoft.com/office/officeart/2005/8/layout/matrix1"/>
    <dgm:cxn modelId="{D12D13EB-9D68-4BB4-AB8C-78D90FDF20B2}" srcId="{81882ECD-7F2E-41C9-B410-42EA1A1F96B0}" destId="{97547A9D-7D99-40AF-913D-C8AE641F43C1}" srcOrd="0" destOrd="0" parTransId="{099941AA-24B2-441C-A226-FF8077A13E0A}" sibTransId="{5489C94D-6A08-40D4-AC02-68472556C7A6}"/>
    <dgm:cxn modelId="{40611FEE-AE57-4D4A-9DFF-CF6E954F9FE2}" type="presOf" srcId="{F9A7BFA0-A699-4C30-87E2-13F821213343}" destId="{32DCD793-6518-4236-AAA3-50D5CDA320D6}" srcOrd="1" destOrd="0" presId="urn:microsoft.com/office/officeart/2005/8/layout/matrix1"/>
    <dgm:cxn modelId="{EC1B3ACC-D73B-45FE-999E-AD9008168FD3}" type="presParOf" srcId="{73821C2A-C563-4F29-9B3C-02C2D67CD3BC}" destId="{BC726E67-9E14-4034-A58C-5408378455A6}" srcOrd="0" destOrd="0" presId="urn:microsoft.com/office/officeart/2005/8/layout/matrix1"/>
    <dgm:cxn modelId="{E16CCAF8-A2B9-4C75-858E-474641878E1B}" type="presParOf" srcId="{BC726E67-9E14-4034-A58C-5408378455A6}" destId="{C41F553A-2AC5-4B90-AFD8-39C71D5A149D}" srcOrd="0" destOrd="0" presId="urn:microsoft.com/office/officeart/2005/8/layout/matrix1"/>
    <dgm:cxn modelId="{B1F5798D-753C-40A5-9C21-B025A5EA3229}" type="presParOf" srcId="{BC726E67-9E14-4034-A58C-5408378455A6}" destId="{32DCD793-6518-4236-AAA3-50D5CDA320D6}" srcOrd="1" destOrd="0" presId="urn:microsoft.com/office/officeart/2005/8/layout/matrix1"/>
    <dgm:cxn modelId="{F7B05D8B-F5EA-48D2-9445-DF7A70B9F78C}" type="presParOf" srcId="{BC726E67-9E14-4034-A58C-5408378455A6}" destId="{00370CFF-C64E-4795-A22A-69713B4141D9}" srcOrd="2" destOrd="0" presId="urn:microsoft.com/office/officeart/2005/8/layout/matrix1"/>
    <dgm:cxn modelId="{A327704B-5481-4726-8EFB-6149BBB9E9BD}" type="presParOf" srcId="{BC726E67-9E14-4034-A58C-5408378455A6}" destId="{7CA52FF9-1F84-4D97-8CEB-BDB1FB7CFB69}" srcOrd="3" destOrd="0" presId="urn:microsoft.com/office/officeart/2005/8/layout/matrix1"/>
    <dgm:cxn modelId="{6A3DC1E2-D9A1-4EC6-87B4-DEB780E332AD}" type="presParOf" srcId="{BC726E67-9E14-4034-A58C-5408378455A6}" destId="{C3C20256-26A1-4E44-A44C-696A986A82F7}" srcOrd="4" destOrd="0" presId="urn:microsoft.com/office/officeart/2005/8/layout/matrix1"/>
    <dgm:cxn modelId="{C68BFBC9-A82D-416C-BD4C-106F84D1FDCC}" type="presParOf" srcId="{BC726E67-9E14-4034-A58C-5408378455A6}" destId="{94A5AE62-F432-475A-95AE-7B08EDF8BDEE}" srcOrd="5" destOrd="0" presId="urn:microsoft.com/office/officeart/2005/8/layout/matrix1"/>
    <dgm:cxn modelId="{CEC2C17F-2548-4A81-8472-796CD2E0853E}" type="presParOf" srcId="{BC726E67-9E14-4034-A58C-5408378455A6}" destId="{BDC2763A-445F-4E48-8FA9-21A23A6DFFCD}" srcOrd="6" destOrd="0" presId="urn:microsoft.com/office/officeart/2005/8/layout/matrix1"/>
    <dgm:cxn modelId="{B57C4AAB-6847-4C18-AC68-B4AC90AE6CDD}" type="presParOf" srcId="{BC726E67-9E14-4034-A58C-5408378455A6}" destId="{4E464952-383A-457E-9197-28A72EBAEB86}" srcOrd="7" destOrd="0" presId="urn:microsoft.com/office/officeart/2005/8/layout/matrix1"/>
    <dgm:cxn modelId="{2FCEF23E-A7EF-4E91-94C6-3687352D8C33}" type="presParOf" srcId="{73821C2A-C563-4F29-9B3C-02C2D67CD3BC}" destId="{42708AEB-6674-4996-8FFD-1D02CDCF326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F553A-2AC5-4B90-AFD8-39C71D5A149D}">
      <dsp:nvSpPr>
        <dsp:cNvPr id="0" name=""/>
        <dsp:cNvSpPr/>
      </dsp:nvSpPr>
      <dsp:spPr>
        <a:xfrm rot="16200000">
          <a:off x="648071" y="-648071"/>
          <a:ext cx="2340260" cy="3636404"/>
        </a:xfrm>
        <a:prstGeom prst="round1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CH" sz="1800" b="1" kern="1200" dirty="0"/>
            <a:t>Mütter-Väter-Beratung</a:t>
          </a:r>
        </a:p>
        <a:p>
          <a:pPr marL="0" lvl="0" indent="0" algn="ctr" defTabSz="800100">
            <a:lnSpc>
              <a:spcPct val="90000"/>
            </a:lnSpc>
            <a:spcBef>
              <a:spcPct val="0"/>
            </a:spcBef>
            <a:spcAft>
              <a:spcPct val="35000"/>
            </a:spcAft>
            <a:buNone/>
          </a:pPr>
          <a:r>
            <a:rPr lang="de-CH" sz="1800" kern="1200" dirty="0"/>
            <a:t>Niederschwellige sozial- und präventivmedizinische Dienstleitung</a:t>
          </a:r>
          <a:endParaRPr lang="de-DE" sz="1800" kern="1200" dirty="0"/>
        </a:p>
      </dsp:txBody>
      <dsp:txXfrm rot="5400000">
        <a:off x="0" y="0"/>
        <a:ext cx="3636404" cy="1755195"/>
      </dsp:txXfrm>
    </dsp:sp>
    <dsp:sp modelId="{00370CFF-C64E-4795-A22A-69713B4141D9}">
      <dsp:nvSpPr>
        <dsp:cNvPr id="0" name=""/>
        <dsp:cNvSpPr/>
      </dsp:nvSpPr>
      <dsp:spPr>
        <a:xfrm>
          <a:off x="3636404" y="0"/>
          <a:ext cx="3636404" cy="2340260"/>
        </a:xfrm>
        <a:prstGeom prst="round1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CH" sz="1800" b="1" kern="1200" dirty="0"/>
            <a:t>Frühförderung</a:t>
          </a:r>
        </a:p>
        <a:p>
          <a:pPr marL="0" lvl="0" indent="0" algn="ctr" defTabSz="800100">
            <a:lnSpc>
              <a:spcPct val="90000"/>
            </a:lnSpc>
            <a:spcBef>
              <a:spcPct val="0"/>
            </a:spcBef>
            <a:spcAft>
              <a:spcPct val="35000"/>
            </a:spcAft>
            <a:buNone/>
          </a:pPr>
          <a:r>
            <a:rPr lang="de-CH" sz="1800" kern="1200" dirty="0"/>
            <a:t>Ergotherapie</a:t>
          </a:r>
        </a:p>
        <a:p>
          <a:pPr marL="0" lvl="0" indent="0" algn="ctr" defTabSz="800100">
            <a:lnSpc>
              <a:spcPct val="90000"/>
            </a:lnSpc>
            <a:spcBef>
              <a:spcPct val="0"/>
            </a:spcBef>
            <a:spcAft>
              <a:spcPct val="35000"/>
            </a:spcAft>
            <a:buNone/>
          </a:pPr>
          <a:r>
            <a:rPr lang="de-CH" sz="1800" kern="1200" dirty="0"/>
            <a:t>Logotherapie</a:t>
          </a:r>
        </a:p>
        <a:p>
          <a:pPr marL="0" lvl="0" indent="0" algn="ctr" defTabSz="800100">
            <a:lnSpc>
              <a:spcPct val="90000"/>
            </a:lnSpc>
            <a:spcBef>
              <a:spcPct val="0"/>
            </a:spcBef>
            <a:spcAft>
              <a:spcPct val="35000"/>
            </a:spcAft>
            <a:buNone/>
          </a:pPr>
          <a:r>
            <a:rPr lang="de-CH" sz="1800" kern="1200" dirty="0"/>
            <a:t>Physiotherapie</a:t>
          </a:r>
          <a:endParaRPr lang="de-DE" sz="1800" kern="1200" dirty="0"/>
        </a:p>
      </dsp:txBody>
      <dsp:txXfrm>
        <a:off x="3636404" y="0"/>
        <a:ext cx="3636404" cy="1755195"/>
      </dsp:txXfrm>
    </dsp:sp>
    <dsp:sp modelId="{C3C20256-26A1-4E44-A44C-696A986A82F7}">
      <dsp:nvSpPr>
        <dsp:cNvPr id="0" name=""/>
        <dsp:cNvSpPr/>
      </dsp:nvSpPr>
      <dsp:spPr>
        <a:xfrm rot="10800000">
          <a:off x="0" y="2340260"/>
          <a:ext cx="3636404" cy="2340260"/>
        </a:xfrm>
        <a:prstGeom prst="round1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CH" sz="1800" b="1" kern="1200" dirty="0"/>
            <a:t>Sozialpädagogische Familienbegleitung</a:t>
          </a:r>
        </a:p>
        <a:p>
          <a:pPr marL="0" lvl="0" indent="0" algn="ctr" defTabSz="800100">
            <a:lnSpc>
              <a:spcPct val="90000"/>
            </a:lnSpc>
            <a:spcBef>
              <a:spcPct val="0"/>
            </a:spcBef>
            <a:spcAft>
              <a:spcPct val="35000"/>
            </a:spcAft>
            <a:buNone/>
          </a:pPr>
          <a:endParaRPr lang="de-CH" sz="1800" kern="1200" dirty="0"/>
        </a:p>
        <a:p>
          <a:pPr marL="0" lvl="0" indent="0" algn="ctr" defTabSz="800100">
            <a:lnSpc>
              <a:spcPct val="90000"/>
            </a:lnSpc>
            <a:spcBef>
              <a:spcPct val="0"/>
            </a:spcBef>
            <a:spcAft>
              <a:spcPct val="35000"/>
            </a:spcAft>
            <a:buNone/>
          </a:pPr>
          <a:endParaRPr lang="de-DE" sz="1800" kern="1200" dirty="0"/>
        </a:p>
      </dsp:txBody>
      <dsp:txXfrm rot="10800000">
        <a:off x="0" y="2925325"/>
        <a:ext cx="3636404" cy="1755195"/>
      </dsp:txXfrm>
    </dsp:sp>
    <dsp:sp modelId="{BDC2763A-445F-4E48-8FA9-21A23A6DFFCD}">
      <dsp:nvSpPr>
        <dsp:cNvPr id="0" name=""/>
        <dsp:cNvSpPr/>
      </dsp:nvSpPr>
      <dsp:spPr>
        <a:xfrm rot="5400000">
          <a:off x="4284475" y="1692188"/>
          <a:ext cx="2340260" cy="3636404"/>
        </a:xfrm>
        <a:prstGeom prst="round1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CH" sz="1800" b="1" kern="1200" dirty="0"/>
            <a:t>Behandlung</a:t>
          </a:r>
        </a:p>
        <a:p>
          <a:pPr marL="0" lvl="0" indent="0" algn="ctr" defTabSz="800100">
            <a:lnSpc>
              <a:spcPct val="90000"/>
            </a:lnSpc>
            <a:spcBef>
              <a:spcPct val="0"/>
            </a:spcBef>
            <a:spcAft>
              <a:spcPct val="35000"/>
            </a:spcAft>
            <a:buNone/>
          </a:pPr>
          <a:r>
            <a:rPr lang="de-CH" sz="1800" kern="1200" dirty="0"/>
            <a:t>Erziehungsberatung</a:t>
          </a:r>
        </a:p>
        <a:p>
          <a:pPr marL="0" lvl="0" indent="0" algn="ctr" defTabSz="800100">
            <a:lnSpc>
              <a:spcPct val="90000"/>
            </a:lnSpc>
            <a:spcBef>
              <a:spcPct val="0"/>
            </a:spcBef>
            <a:spcAft>
              <a:spcPct val="35000"/>
            </a:spcAft>
            <a:buNone/>
          </a:pPr>
          <a:r>
            <a:rPr lang="de-CH" sz="1800" kern="1200" dirty="0"/>
            <a:t>Spieltherapie</a:t>
          </a:r>
        </a:p>
        <a:p>
          <a:pPr marL="0" lvl="0" indent="0" algn="ctr" defTabSz="800100">
            <a:lnSpc>
              <a:spcPct val="90000"/>
            </a:lnSpc>
            <a:spcBef>
              <a:spcPct val="0"/>
            </a:spcBef>
            <a:spcAft>
              <a:spcPct val="35000"/>
            </a:spcAft>
            <a:buNone/>
          </a:pPr>
          <a:r>
            <a:rPr lang="de-CH" sz="1800" kern="1200" dirty="0"/>
            <a:t>Eltern-Kind-Interaktionstherapie</a:t>
          </a:r>
          <a:endParaRPr lang="de-DE" sz="1800" kern="1200" dirty="0"/>
        </a:p>
      </dsp:txBody>
      <dsp:txXfrm rot="-5400000">
        <a:off x="3636404" y="2925324"/>
        <a:ext cx="3636404" cy="1755195"/>
      </dsp:txXfrm>
    </dsp:sp>
    <dsp:sp modelId="{42708AEB-6674-4996-8FFD-1D02CDCF326C}">
      <dsp:nvSpPr>
        <dsp:cNvPr id="0" name=""/>
        <dsp:cNvSpPr/>
      </dsp:nvSpPr>
      <dsp:spPr>
        <a:xfrm>
          <a:off x="2545482" y="1755195"/>
          <a:ext cx="2181842" cy="1170130"/>
        </a:xfrm>
        <a:prstGeom prst="roundRect">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t>System Familie</a:t>
          </a:r>
        </a:p>
      </dsp:txBody>
      <dsp:txXfrm>
        <a:off x="2602603" y="1812316"/>
        <a:ext cx="2067600" cy="105588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C001C9-8421-48A0-8B4A-6AAAA32A8F29}" type="datetimeFigureOut">
              <a:rPr lang="en-US" smtClean="0"/>
              <a:pPr/>
              <a:t>11/9/2021</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9F5580-5AA6-4ED0-83B6-EC18A860E9DA}" type="slidenum">
              <a:rPr lang="en-US" smtClean="0"/>
              <a:pPr/>
              <a:t>‹Nr.›</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0"/>
              </a:spcAft>
            </a:pPr>
            <a:r>
              <a:rPr lang="de-CH" sz="1200" dirty="0">
                <a:latin typeface="Arial" panose="020B0604020202020204" pitchFamily="34" charset="0"/>
                <a:ea typeface="Arial" panose="020B0604020202020204" pitchFamily="34" charset="0"/>
                <a:cs typeface="Times New Roman" panose="02020603050405020304" pitchFamily="18" charset="0"/>
              </a:rPr>
              <a:t>Fröhliches Temperament </a:t>
            </a:r>
          </a:p>
          <a:p>
            <a:pPr>
              <a:spcAft>
                <a:spcPts val="0"/>
              </a:spcAft>
            </a:pPr>
            <a:r>
              <a:rPr lang="de-CH" sz="1200" dirty="0">
                <a:latin typeface="Arial" panose="020B0604020202020204" pitchFamily="34" charset="0"/>
                <a:ea typeface="Arial" panose="020B0604020202020204" pitchFamily="34" charset="0"/>
                <a:cs typeface="Times New Roman" panose="02020603050405020304" pitchFamily="18" charset="0"/>
              </a:rPr>
              <a:t>Hohes Selbstwertgefühl</a:t>
            </a:r>
          </a:p>
          <a:p>
            <a:pPr>
              <a:spcAft>
                <a:spcPts val="0"/>
              </a:spcAft>
            </a:pPr>
            <a:r>
              <a:rPr lang="de-CH" sz="1200" dirty="0">
                <a:latin typeface="Arial" panose="020B0604020202020204" pitchFamily="34" charset="0"/>
                <a:ea typeface="Arial" panose="020B0604020202020204" pitchFamily="34" charset="0"/>
                <a:cs typeface="Times New Roman" panose="02020603050405020304" pitchFamily="18" charset="0"/>
              </a:rPr>
              <a:t>Emotionsregulation/Impulsbedürfniskontrolle </a:t>
            </a:r>
          </a:p>
          <a:p>
            <a:pPr>
              <a:spcAft>
                <a:spcPts val="0"/>
              </a:spcAft>
            </a:pPr>
            <a:r>
              <a:rPr lang="de-CH" sz="1200" dirty="0">
                <a:latin typeface="Arial" panose="020B0604020202020204" pitchFamily="34" charset="0"/>
                <a:ea typeface="Arial" panose="020B0604020202020204" pitchFamily="34" charset="0"/>
                <a:cs typeface="Times New Roman" panose="02020603050405020304" pitchFamily="18" charset="0"/>
              </a:rPr>
              <a:t>Selbstwirksamkeitserwartung </a:t>
            </a:r>
          </a:p>
          <a:p>
            <a:pPr>
              <a:spcAft>
                <a:spcPts val="0"/>
              </a:spcAft>
            </a:pPr>
            <a:r>
              <a:rPr lang="de-CH" sz="1200" dirty="0">
                <a:latin typeface="Arial" panose="020B0604020202020204" pitchFamily="34" charset="0"/>
                <a:ea typeface="Arial" panose="020B0604020202020204" pitchFamily="34" charset="0"/>
                <a:cs typeface="Times New Roman" panose="02020603050405020304" pitchFamily="18" charset="0"/>
              </a:rPr>
              <a:t>mindestens eine enge Freund*in (mittlere Kindheit/Jugend) </a:t>
            </a:r>
          </a:p>
          <a:p>
            <a:pPr>
              <a:spcAft>
                <a:spcPts val="0"/>
              </a:spcAft>
            </a:pPr>
            <a:r>
              <a:rPr lang="de-CH" sz="1200" dirty="0">
                <a:latin typeface="Arial" panose="020B0604020202020204" pitchFamily="34" charset="0"/>
                <a:ea typeface="Arial" panose="020B0604020202020204" pitchFamily="34" charset="0"/>
                <a:cs typeface="Times New Roman" panose="02020603050405020304" pitchFamily="18" charset="0"/>
              </a:rPr>
              <a:t>positive emotionale Beziehung zu nicht misshandelnden/ vernachlässigenden BP </a:t>
            </a:r>
          </a:p>
          <a:p>
            <a:pPr>
              <a:spcAft>
                <a:spcPts val="0"/>
              </a:spcAft>
            </a:pPr>
            <a:r>
              <a:rPr lang="de-CH" sz="1200" dirty="0">
                <a:latin typeface="Arial" panose="020B0604020202020204" pitchFamily="34" charset="0"/>
                <a:ea typeface="Arial" panose="020B0604020202020204" pitchFamily="34" charset="0"/>
                <a:cs typeface="Times New Roman" panose="02020603050405020304" pitchFamily="18" charset="0"/>
              </a:rPr>
              <a:t>Gute schulische Leistungen</a:t>
            </a:r>
            <a:endParaRPr lang="de-CH" sz="1200" dirty="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de-CH" sz="1200" dirty="0">
                <a:latin typeface="Arial" panose="020B0604020202020204" pitchFamily="34" charset="0"/>
                <a:ea typeface="Arial" panose="020B0604020202020204" pitchFamily="34" charset="0"/>
                <a:cs typeface="Times New Roman" panose="02020603050405020304" pitchFamily="18" charset="0"/>
              </a:rPr>
              <a:t>Positives, feinfühliges, dem Entwicklungsstand und der Persönlichkeit des Kindes angemessenes Erziehungsverhalten </a:t>
            </a:r>
          </a:p>
          <a:p>
            <a:pPr>
              <a:spcAft>
                <a:spcPts val="0"/>
              </a:spcAft>
            </a:pPr>
            <a:r>
              <a:rPr lang="de-CH" sz="1200" dirty="0">
                <a:latin typeface="Arial" panose="020B0604020202020204" pitchFamily="34" charset="0"/>
                <a:ea typeface="Arial" panose="020B0604020202020204" pitchFamily="34" charset="0"/>
                <a:cs typeface="Times New Roman" panose="02020603050405020304" pitchFamily="18" charset="0"/>
              </a:rPr>
              <a:t>Elterliches Wissen über Entwicklung von Kindern › Hohe Konstanz der Betreuungspersonen </a:t>
            </a:r>
          </a:p>
          <a:p>
            <a:pPr>
              <a:spcAft>
                <a:spcPts val="0"/>
              </a:spcAft>
            </a:pPr>
            <a:r>
              <a:rPr lang="de-CH" sz="1200" dirty="0">
                <a:latin typeface="Arial" panose="020B0604020202020204" pitchFamily="34" charset="0"/>
                <a:ea typeface="Arial" panose="020B0604020202020204" pitchFamily="34" charset="0"/>
                <a:cs typeface="Times New Roman" panose="02020603050405020304" pitchFamily="18" charset="0"/>
              </a:rPr>
              <a:t>Hohe Beziehungsqualität in Partnerschaft/Ehe (konstruktive Art, Konflikte zu lösen, harmonische Beziehung) </a:t>
            </a:r>
          </a:p>
          <a:p>
            <a:pPr>
              <a:spcAft>
                <a:spcPts val="0"/>
              </a:spcAft>
            </a:pPr>
            <a:r>
              <a:rPr lang="de-CH" sz="1200" dirty="0">
                <a:latin typeface="Arial" panose="020B0604020202020204" pitchFamily="34" charset="0"/>
                <a:ea typeface="Arial" panose="020B0604020202020204" pitchFamily="34" charset="0"/>
                <a:cs typeface="Times New Roman" panose="02020603050405020304" pitchFamily="18" charset="0"/>
              </a:rPr>
              <a:t>Familiäre Stabilität</a:t>
            </a:r>
          </a:p>
          <a:p>
            <a:pPr>
              <a:spcAft>
                <a:spcPts val="0"/>
              </a:spcAft>
            </a:pPr>
            <a:r>
              <a:rPr lang="de-CH" sz="1200" dirty="0">
                <a:latin typeface="Arial" panose="020B0604020202020204" pitchFamily="34" charset="0"/>
                <a:ea typeface="Arial" panose="020B0604020202020204" pitchFamily="34" charset="0"/>
                <a:cs typeface="Times New Roman" panose="02020603050405020304" pitchFamily="18" charset="0"/>
              </a:rPr>
              <a:t>Ausgeprägte soziale Unterstützung der Eltern</a:t>
            </a:r>
            <a:endParaRPr lang="de-CH" sz="1200" dirty="0">
              <a:effectLst/>
              <a:latin typeface="Arial" panose="020B0604020202020204" pitchFamily="34" charset="0"/>
              <a:ea typeface="Arial" panose="020B0604020202020204" pitchFamily="34" charset="0"/>
              <a:cs typeface="Times New Roman" panose="02020603050405020304" pitchFamily="18" charset="0"/>
            </a:endParaRPr>
          </a:p>
          <a:p>
            <a:endParaRPr lang="de-CH" dirty="0"/>
          </a:p>
        </p:txBody>
      </p:sp>
      <p:sp>
        <p:nvSpPr>
          <p:cNvPr id="4" name="Foliennummernplatzhalter 3"/>
          <p:cNvSpPr>
            <a:spLocks noGrp="1"/>
          </p:cNvSpPr>
          <p:nvPr>
            <p:ph type="sldNum" sz="quarter" idx="10"/>
          </p:nvPr>
        </p:nvSpPr>
        <p:spPr/>
        <p:txBody>
          <a:bodyPr/>
          <a:lstStyle/>
          <a:p>
            <a:fld id="{5B9F5580-5AA6-4ED0-83B6-EC18A860E9DA}" type="slidenum">
              <a:rPr lang="en-US" smtClean="0"/>
              <a:pPr/>
              <a:t>6</a:t>
            </a:fld>
            <a:endParaRPr lang="en-US"/>
          </a:p>
        </p:txBody>
      </p:sp>
    </p:spTree>
    <p:extLst>
      <p:ext uri="{BB962C8B-B14F-4D97-AF65-F5344CB8AC3E}">
        <p14:creationId xmlns:p14="http://schemas.microsoft.com/office/powerpoint/2010/main" val="3907642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Mütter-Väter </a:t>
            </a:r>
            <a:r>
              <a:rPr lang="de-CH" dirty="0" err="1"/>
              <a:t>beratung</a:t>
            </a:r>
            <a:r>
              <a:rPr lang="de-CH" dirty="0"/>
              <a:t> schreibt aktiv an</a:t>
            </a:r>
          </a:p>
          <a:p>
            <a:r>
              <a:rPr lang="de-CH" dirty="0"/>
              <a:t>Bietet </a:t>
            </a:r>
            <a:r>
              <a:rPr lang="de-CH" dirty="0" err="1"/>
              <a:t>Einzeöberatung</a:t>
            </a:r>
            <a:r>
              <a:rPr lang="de-CH" dirty="0"/>
              <a:t> Chat, </a:t>
            </a:r>
            <a:r>
              <a:rPr lang="de-CH" dirty="0" err="1"/>
              <a:t>telefscnih</a:t>
            </a:r>
            <a:r>
              <a:rPr lang="de-CH" dirty="0"/>
              <a:t> und persönlich an, Gruppenangebot, </a:t>
            </a:r>
            <a:r>
              <a:rPr lang="de-CH" dirty="0" err="1"/>
              <a:t>Psychoedukatiobve</a:t>
            </a:r>
            <a:r>
              <a:rPr lang="de-CH" baseline="0" dirty="0"/>
              <a:t> </a:t>
            </a:r>
            <a:r>
              <a:rPr lang="de-CH" baseline="0" dirty="0" err="1"/>
              <a:t>veranstaötungen</a:t>
            </a:r>
            <a:r>
              <a:rPr lang="de-CH" baseline="0" dirty="0"/>
              <a:t> und </a:t>
            </a:r>
            <a:r>
              <a:rPr lang="de-CH" baseline="0" dirty="0" err="1"/>
              <a:t>Rechstberatung</a:t>
            </a:r>
            <a:endParaRPr lang="de-CH" dirty="0"/>
          </a:p>
        </p:txBody>
      </p:sp>
      <p:sp>
        <p:nvSpPr>
          <p:cNvPr id="4" name="Foliennummernplatzhalter 3"/>
          <p:cNvSpPr>
            <a:spLocks noGrp="1"/>
          </p:cNvSpPr>
          <p:nvPr>
            <p:ph type="sldNum" sz="quarter" idx="10"/>
          </p:nvPr>
        </p:nvSpPr>
        <p:spPr/>
        <p:txBody>
          <a:bodyPr/>
          <a:lstStyle/>
          <a:p>
            <a:fld id="{5B9F5580-5AA6-4ED0-83B6-EC18A860E9DA}" type="slidenum">
              <a:rPr lang="en-US" smtClean="0"/>
              <a:pPr/>
              <a:t>7</a:t>
            </a:fld>
            <a:endParaRPr lang="en-US"/>
          </a:p>
        </p:txBody>
      </p:sp>
    </p:spTree>
    <p:extLst>
      <p:ext uri="{BB962C8B-B14F-4D97-AF65-F5344CB8AC3E}">
        <p14:creationId xmlns:p14="http://schemas.microsoft.com/office/powerpoint/2010/main" val="173408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5B9F5580-5AA6-4ED0-83B6-EC18A860E9DA}" type="slidenum">
              <a:rPr lang="en-US" smtClean="0"/>
              <a:pPr/>
              <a:t>11</a:t>
            </a:fld>
            <a:endParaRPr lang="en-US"/>
          </a:p>
        </p:txBody>
      </p:sp>
    </p:spTree>
    <p:extLst>
      <p:ext uri="{BB962C8B-B14F-4D97-AF65-F5344CB8AC3E}">
        <p14:creationId xmlns:p14="http://schemas.microsoft.com/office/powerpoint/2010/main" val="82892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1-2 </a:t>
            </a:r>
            <a:r>
              <a:rPr lang="de-CH" dirty="0" err="1"/>
              <a:t>Sozialpäd</a:t>
            </a:r>
            <a:r>
              <a:rPr lang="de-CH" dirty="0"/>
              <a:t>,</a:t>
            </a:r>
            <a:r>
              <a:rPr lang="de-CH" baseline="0" dirty="0"/>
              <a:t> 1-2 Psychologen</a:t>
            </a:r>
            <a:endParaRPr lang="de-CH" dirty="0"/>
          </a:p>
        </p:txBody>
      </p:sp>
      <p:sp>
        <p:nvSpPr>
          <p:cNvPr id="4" name="Foliennummernplatzhalter 3"/>
          <p:cNvSpPr>
            <a:spLocks noGrp="1"/>
          </p:cNvSpPr>
          <p:nvPr>
            <p:ph type="sldNum" sz="quarter" idx="10"/>
          </p:nvPr>
        </p:nvSpPr>
        <p:spPr/>
        <p:txBody>
          <a:bodyPr/>
          <a:lstStyle/>
          <a:p>
            <a:fld id="{5B9F5580-5AA6-4ED0-83B6-EC18A860E9DA}" type="slidenum">
              <a:rPr lang="en-US" smtClean="0"/>
              <a:pPr/>
              <a:t>14</a:t>
            </a:fld>
            <a:endParaRPr lang="en-US"/>
          </a:p>
        </p:txBody>
      </p:sp>
    </p:spTree>
    <p:extLst>
      <p:ext uri="{BB962C8B-B14F-4D97-AF65-F5344CB8AC3E}">
        <p14:creationId xmlns:p14="http://schemas.microsoft.com/office/powerpoint/2010/main" val="4004398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CH" sz="1200" b="1" dirty="0"/>
              <a:t>Zuweisung</a:t>
            </a:r>
            <a:r>
              <a:rPr lang="de-CH" sz="1200" dirty="0"/>
              <a:t>	Familie über KESB, </a:t>
            </a:r>
            <a:r>
              <a:rPr lang="de-CH" sz="1200" dirty="0" err="1"/>
              <a:t>JugA</a:t>
            </a:r>
            <a:r>
              <a:rPr lang="de-CH" sz="1200" dirty="0"/>
              <a:t>, Schule (angeordnetes Modell)</a:t>
            </a:r>
          </a:p>
          <a:p>
            <a:pPr marL="0" indent="0">
              <a:buNone/>
            </a:pPr>
            <a:endParaRPr lang="de-CH" sz="1200" dirty="0"/>
          </a:p>
          <a:p>
            <a:pPr marL="0" indent="0">
              <a:buNone/>
            </a:pPr>
            <a:r>
              <a:rPr lang="de-CH" sz="1200" b="1" dirty="0"/>
              <a:t>Vorgespräch</a:t>
            </a:r>
            <a:r>
              <a:rPr lang="de-CH" sz="1200" dirty="0"/>
              <a:t>	Teamleitung mit Vorstellung Behandlungsprogramm</a:t>
            </a:r>
          </a:p>
          <a:p>
            <a:pPr marL="0" indent="0">
              <a:buNone/>
            </a:pPr>
            <a:endParaRPr lang="de-CH" sz="1200" dirty="0"/>
          </a:p>
          <a:p>
            <a:pPr marL="0" indent="0">
              <a:buNone/>
            </a:pPr>
            <a:r>
              <a:rPr lang="de-CH" sz="1200" b="1" dirty="0"/>
              <a:t>Diagnostik</a:t>
            </a:r>
            <a:r>
              <a:rPr lang="de-CH" sz="1200" dirty="0"/>
              <a:t> 	Woche 2 - 4 unter Einbeziehung des Umfeld gemäss ICD-10</a:t>
            </a:r>
          </a:p>
          <a:p>
            <a:pPr marL="0" indent="0">
              <a:buNone/>
            </a:pPr>
            <a:r>
              <a:rPr lang="de-CH" sz="1200" dirty="0"/>
              <a:t>		ausführliche Anamnese von Stärken und Schwächen in allen 			relevanten Systemen (Individuum, Familie, Schule/Arbeit, 			Peers, Umfeld) </a:t>
            </a:r>
          </a:p>
          <a:p>
            <a:pPr marL="0" indent="0">
              <a:buNone/>
            </a:pPr>
            <a:r>
              <a:rPr lang="de-CH" sz="1200" dirty="0"/>
              <a:t>Gemeinsame Definition übergeordnete Behandlungsziele </a:t>
            </a:r>
          </a:p>
          <a:p>
            <a:pPr marL="0" indent="0">
              <a:buNone/>
            </a:pPr>
            <a:r>
              <a:rPr lang="de-CH" sz="1200" dirty="0"/>
              <a:t>alle übergeordneten Behandlungsziele werden sogenannte Fit- Analysen zugeführt</a:t>
            </a:r>
          </a:p>
          <a:p>
            <a:pPr marL="0" indent="0">
              <a:buNone/>
            </a:pPr>
            <a:r>
              <a:rPr lang="de-CH" sz="1200" dirty="0"/>
              <a:t>Für  jedes Problemverhalten werden die Einflussfaktoren aus allen Systemen gesucht, überprüft und daraus entsprechende Interventionen abgeleitet. </a:t>
            </a:r>
          </a:p>
          <a:p>
            <a:pPr marL="0" indent="0">
              <a:buNone/>
            </a:pPr>
            <a:r>
              <a:rPr lang="de-CH" sz="1200" dirty="0"/>
              <a:t>therapeutische Herausforderung besteht darin, die kräftigsten Einflussfaktoren zu erkennen und daraus wirksame Interventionen abzuleiten. Bevorzugt werden Wirkfaktoren mit einem möglichst grossen Einfluss, wenn möglich auf mehrere Problemverhalten. Die entwickelten Interventionen sollten sich auch einfach und zeitnah realisieren lassen. Die wöchentlichen Interventionen zielen darauf ab, möglichst viele der Einflussfaktoren, die zum problematischen Verhalten führen, zu neutralisieren</a:t>
            </a:r>
          </a:p>
          <a:p>
            <a:endParaRPr lang="de-CH" dirty="0"/>
          </a:p>
        </p:txBody>
      </p:sp>
      <p:sp>
        <p:nvSpPr>
          <p:cNvPr id="4" name="Foliennummernplatzhalter 3"/>
          <p:cNvSpPr>
            <a:spLocks noGrp="1"/>
          </p:cNvSpPr>
          <p:nvPr>
            <p:ph type="sldNum" sz="quarter" idx="10"/>
          </p:nvPr>
        </p:nvSpPr>
        <p:spPr/>
        <p:txBody>
          <a:bodyPr/>
          <a:lstStyle/>
          <a:p>
            <a:fld id="{5B9F5580-5AA6-4ED0-83B6-EC18A860E9DA}" type="slidenum">
              <a:rPr lang="en-US" smtClean="0"/>
              <a:pPr/>
              <a:t>16</a:t>
            </a:fld>
            <a:endParaRPr lang="en-US"/>
          </a:p>
        </p:txBody>
      </p:sp>
    </p:spTree>
    <p:extLst>
      <p:ext uri="{BB962C8B-B14F-4D97-AF65-F5344CB8AC3E}">
        <p14:creationId xmlns:p14="http://schemas.microsoft.com/office/powerpoint/2010/main" val="1684932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27038" y="1916833"/>
            <a:ext cx="8289925" cy="1296144"/>
          </a:xfrm>
        </p:spPr>
        <p:txBody>
          <a:bodyPr/>
          <a:lstStyle>
            <a:lvl1pPr algn="l">
              <a:defRPr sz="3600"/>
            </a:lvl1pPr>
          </a:lstStyle>
          <a:p>
            <a:r>
              <a:rPr lang="de-DE" noProof="0"/>
              <a:t>Titelmasterformat durch Klicken bearbeiten</a:t>
            </a:r>
            <a:endParaRPr lang="de-CH" noProof="0"/>
          </a:p>
        </p:txBody>
      </p:sp>
      <p:sp>
        <p:nvSpPr>
          <p:cNvPr id="3" name="Untertitel 2"/>
          <p:cNvSpPr>
            <a:spLocks noGrp="1"/>
          </p:cNvSpPr>
          <p:nvPr>
            <p:ph type="subTitle" idx="1"/>
          </p:nvPr>
        </p:nvSpPr>
        <p:spPr>
          <a:xfrm>
            <a:off x="427038" y="3429000"/>
            <a:ext cx="8289925" cy="1296144"/>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a:t>Formatvorlage des Untertitelmasters durch Klicken bearbeiten</a:t>
            </a:r>
            <a:endParaRPr lang="en-US" dirty="0"/>
          </a:p>
        </p:txBody>
      </p:sp>
      <p:sp>
        <p:nvSpPr>
          <p:cNvPr id="18" name="Textplatzhalter 11"/>
          <p:cNvSpPr txBox="1">
            <a:spLocks/>
          </p:cNvSpPr>
          <p:nvPr userDrawn="1"/>
        </p:nvSpPr>
        <p:spPr>
          <a:xfrm>
            <a:off x="419002" y="577371"/>
            <a:ext cx="4365594" cy="164229"/>
          </a:xfrm>
          <a:prstGeom prst="rect">
            <a:avLst/>
          </a:prstGeom>
        </p:spPr>
        <p:txBody>
          <a:bodyPr wrap="none" lIns="0" tIns="0" rIns="0" bIns="0"/>
          <a:lstStyle>
            <a:lvl1pPr marL="0" indent="0">
              <a:buNone/>
              <a:defRPr sz="1000"/>
            </a:lvl1pPr>
          </a:lstStyle>
          <a:p>
            <a:pPr marL="0" marR="0" lvl="0" indent="0" algn="l" defTabSz="914400" rtl="0" eaLnBrk="1" fontAlgn="auto" latinLnBrk="0" hangingPunct="1">
              <a:lnSpc>
                <a:spcPct val="100000"/>
              </a:lnSpc>
              <a:spcBef>
                <a:spcPct val="20000"/>
              </a:spcBef>
              <a:spcAft>
                <a:spcPts val="0"/>
              </a:spcAft>
              <a:buClr>
                <a:srgbClr val="FF0000"/>
              </a:buClr>
              <a:buSzPct val="102000"/>
              <a:buFont typeface="Arial" pitchFamily="34" charset="0"/>
              <a:buNone/>
              <a:tabLst/>
              <a:defRPr/>
            </a:pPr>
            <a:r>
              <a:rPr kumimoji="0" lang="de-CH" sz="900" b="0" i="0" u="none" strike="noStrike" kern="1200" cap="none" spc="120" normalizeH="0" baseline="0" noProof="0" dirty="0">
                <a:ln>
                  <a:noFill/>
                </a:ln>
                <a:solidFill>
                  <a:schemeClr val="tx1"/>
                </a:solidFill>
                <a:effectLst/>
                <a:uLnTx/>
                <a:uFillTx/>
                <a:latin typeface="Arial" pitchFamily="34" charset="0"/>
                <a:ea typeface="+mn-ea"/>
                <a:cs typeface="Arial" pitchFamily="34" charset="0"/>
              </a:rPr>
              <a:t>UNIVERSITÄRE PSYCHIATRISCHE DIENSTE BERN (UPD)</a:t>
            </a:r>
          </a:p>
        </p:txBody>
      </p:sp>
      <p:pic>
        <p:nvPicPr>
          <p:cNvPr id="10" name="Grafik 9" descr="Collage_Combo_01.jpg"/>
          <p:cNvPicPr>
            <a:picLocks noChangeAspect="1"/>
          </p:cNvPicPr>
          <p:nvPr userDrawn="1"/>
        </p:nvPicPr>
        <p:blipFill>
          <a:blip r:embed="rId2" cstate="print"/>
          <a:stretch>
            <a:fillRect/>
          </a:stretch>
        </p:blipFill>
        <p:spPr>
          <a:xfrm>
            <a:off x="449383" y="5013176"/>
            <a:ext cx="8267581" cy="1112400"/>
          </a:xfrm>
          <a:prstGeom prst="rect">
            <a:avLst/>
          </a:prstGeom>
        </p:spPr>
      </p:pic>
      <p:pic>
        <p:nvPicPr>
          <p:cNvPr id="11" name="Grafik 10" descr="Logo_UPD_RGB_klein.jpg"/>
          <p:cNvPicPr>
            <a:picLocks noChangeAspect="1"/>
          </p:cNvPicPr>
          <p:nvPr userDrawn="1"/>
        </p:nvPicPr>
        <p:blipFill>
          <a:blip r:embed="rId3" cstate="print"/>
          <a:stretch>
            <a:fillRect/>
          </a:stretch>
        </p:blipFill>
        <p:spPr>
          <a:xfrm>
            <a:off x="7787323" y="460566"/>
            <a:ext cx="911352" cy="87172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endParaRPr lang="de-CH" noProof="0"/>
          </a:p>
        </p:txBody>
      </p:sp>
      <p:sp>
        <p:nvSpPr>
          <p:cNvPr id="3" name="Inhaltsplatzhalter 2"/>
          <p:cNvSpPr>
            <a:spLocks noGrp="1"/>
          </p:cNvSpPr>
          <p:nvPr>
            <p:ph idx="1"/>
          </p:nvPr>
        </p:nvSpPr>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dirty="0"/>
          </a:p>
        </p:txBody>
      </p:sp>
      <p:sp>
        <p:nvSpPr>
          <p:cNvPr id="4" name="Datumsplatzhalter 3"/>
          <p:cNvSpPr>
            <a:spLocks noGrp="1"/>
          </p:cNvSpPr>
          <p:nvPr>
            <p:ph type="dt" sz="half" idx="10"/>
          </p:nvPr>
        </p:nvSpPr>
        <p:spPr/>
        <p:txBody>
          <a:bodyPr/>
          <a:lstStyle/>
          <a:p>
            <a:r>
              <a:rPr lang="de-DE"/>
              <a:t>Datum über Kopf- Fusszeile eingeben</a:t>
            </a:r>
            <a:endParaRPr lang="en-US"/>
          </a:p>
        </p:txBody>
      </p:sp>
      <p:sp>
        <p:nvSpPr>
          <p:cNvPr id="5" name="Fußzeilenplatzhalter 4"/>
          <p:cNvSpPr>
            <a:spLocks noGrp="1"/>
          </p:cNvSpPr>
          <p:nvPr>
            <p:ph type="ftr" sz="quarter" idx="11"/>
          </p:nvPr>
        </p:nvSpPr>
        <p:spPr/>
        <p:txBody>
          <a:bodyPr/>
          <a:lstStyle/>
          <a:p>
            <a:r>
              <a:rPr lang="de-CH" dirty="0"/>
              <a:t>UNIVERSITÄRE PSYCHIATRISCHE DIENSTE BERN (UPD)</a:t>
            </a:r>
            <a:endParaRPr lang="en-US" dirty="0"/>
          </a:p>
        </p:txBody>
      </p:sp>
      <p:sp>
        <p:nvSpPr>
          <p:cNvPr id="6" name="Foliennummernplatzhalter 5"/>
          <p:cNvSpPr>
            <a:spLocks noGrp="1"/>
          </p:cNvSpPr>
          <p:nvPr>
            <p:ph type="sldNum" sz="quarter" idx="12"/>
          </p:nvPr>
        </p:nvSpPr>
        <p:spPr/>
        <p:txBody>
          <a:bodyPr/>
          <a:lstStyle/>
          <a:p>
            <a:fld id="{0E7B0C66-FBC7-4A14-A4CF-FE73E1ECC114}"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27039" y="2978733"/>
            <a:ext cx="8289925" cy="1218059"/>
          </a:xfrm>
        </p:spPr>
        <p:txBody>
          <a:bodyPr anchor="t"/>
          <a:lstStyle>
            <a:lvl1pPr algn="l">
              <a:defRPr sz="3600" b="1" cap="none"/>
            </a:lvl1pPr>
          </a:lstStyle>
          <a:p>
            <a:r>
              <a:rPr lang="de-CH" noProof="0"/>
              <a:t>Titelmasterformat durch klicken bearbeiten</a:t>
            </a:r>
          </a:p>
        </p:txBody>
      </p:sp>
      <p:sp>
        <p:nvSpPr>
          <p:cNvPr id="3" name="Textplatzhalter 2"/>
          <p:cNvSpPr>
            <a:spLocks noGrp="1"/>
          </p:cNvSpPr>
          <p:nvPr>
            <p:ph type="body" idx="1"/>
          </p:nvPr>
        </p:nvSpPr>
        <p:spPr>
          <a:xfrm>
            <a:off x="427039" y="4509120"/>
            <a:ext cx="8289925" cy="10081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noProof="0"/>
              <a:t>Formatvorlagen des Textmasters bearbeiten</a:t>
            </a:r>
          </a:p>
        </p:txBody>
      </p:sp>
      <p:sp>
        <p:nvSpPr>
          <p:cNvPr id="4" name="Datumsplatzhalter 3"/>
          <p:cNvSpPr>
            <a:spLocks noGrp="1"/>
          </p:cNvSpPr>
          <p:nvPr>
            <p:ph type="dt" sz="half" idx="10"/>
          </p:nvPr>
        </p:nvSpPr>
        <p:spPr/>
        <p:txBody>
          <a:bodyPr/>
          <a:lstStyle/>
          <a:p>
            <a:r>
              <a:rPr lang="de-DE"/>
              <a:t>Datum über Kopf- Fusszeile eingeben</a:t>
            </a:r>
            <a:endParaRPr lang="en-US"/>
          </a:p>
        </p:txBody>
      </p:sp>
      <p:sp>
        <p:nvSpPr>
          <p:cNvPr id="5" name="Fußzeilenplatzhalter 4"/>
          <p:cNvSpPr>
            <a:spLocks noGrp="1"/>
          </p:cNvSpPr>
          <p:nvPr>
            <p:ph type="ftr" sz="quarter" idx="11"/>
          </p:nvPr>
        </p:nvSpPr>
        <p:spPr/>
        <p:txBody>
          <a:bodyPr/>
          <a:lstStyle/>
          <a:p>
            <a:r>
              <a:rPr lang="de-CH"/>
              <a:t>UNIVERSITÄRE PSYCHIATRISCHE DIENSTE BERN (UPD)</a:t>
            </a:r>
            <a:endParaRPr lang="en-US"/>
          </a:p>
        </p:txBody>
      </p:sp>
      <p:sp>
        <p:nvSpPr>
          <p:cNvPr id="6" name="Foliennummernplatzhalter 5"/>
          <p:cNvSpPr>
            <a:spLocks noGrp="1"/>
          </p:cNvSpPr>
          <p:nvPr>
            <p:ph type="sldNum" sz="quarter" idx="12"/>
          </p:nvPr>
        </p:nvSpPr>
        <p:spPr/>
        <p:txBody>
          <a:bodyPr/>
          <a:lstStyle/>
          <a:p>
            <a:fld id="{0E7B0C66-FBC7-4A14-A4CF-FE73E1ECC114}"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endParaRPr lang="de-CH" noProof="0"/>
          </a:p>
        </p:txBody>
      </p:sp>
      <p:sp>
        <p:nvSpPr>
          <p:cNvPr id="3" name="Inhaltsplatzhalter 2"/>
          <p:cNvSpPr>
            <a:spLocks noGrp="1"/>
          </p:cNvSpPr>
          <p:nvPr>
            <p:ph sz="half" idx="1"/>
          </p:nvPr>
        </p:nvSpPr>
        <p:spPr>
          <a:xfrm>
            <a:off x="429768" y="2213818"/>
            <a:ext cx="4038600" cy="4095502"/>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4" name="Inhaltsplatzhalter 3"/>
          <p:cNvSpPr>
            <a:spLocks noGrp="1"/>
          </p:cNvSpPr>
          <p:nvPr>
            <p:ph sz="half" idx="2"/>
          </p:nvPr>
        </p:nvSpPr>
        <p:spPr>
          <a:xfrm>
            <a:off x="4648200" y="2213818"/>
            <a:ext cx="4038600" cy="4095502"/>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umsplatzhalter 4"/>
          <p:cNvSpPr>
            <a:spLocks noGrp="1"/>
          </p:cNvSpPr>
          <p:nvPr>
            <p:ph type="dt" sz="half" idx="10"/>
          </p:nvPr>
        </p:nvSpPr>
        <p:spPr/>
        <p:txBody>
          <a:bodyPr/>
          <a:lstStyle/>
          <a:p>
            <a:r>
              <a:rPr lang="de-DE"/>
              <a:t>Datum über Kopf- Fusszeile eingeben</a:t>
            </a:r>
            <a:endParaRPr lang="en-US"/>
          </a:p>
        </p:txBody>
      </p:sp>
      <p:sp>
        <p:nvSpPr>
          <p:cNvPr id="6" name="Fußzeilenplatzhalter 5"/>
          <p:cNvSpPr>
            <a:spLocks noGrp="1"/>
          </p:cNvSpPr>
          <p:nvPr>
            <p:ph type="ftr" sz="quarter" idx="11"/>
          </p:nvPr>
        </p:nvSpPr>
        <p:spPr/>
        <p:txBody>
          <a:bodyPr/>
          <a:lstStyle/>
          <a:p>
            <a:r>
              <a:rPr lang="de-CH"/>
              <a:t>UNIVERSITÄRE PSYCHIATRISCHE DIENSTE BERN (UPD)</a:t>
            </a:r>
            <a:endParaRPr lang="en-US"/>
          </a:p>
        </p:txBody>
      </p:sp>
      <p:sp>
        <p:nvSpPr>
          <p:cNvPr id="7" name="Foliennummernplatzhalter 6"/>
          <p:cNvSpPr>
            <a:spLocks noGrp="1"/>
          </p:cNvSpPr>
          <p:nvPr>
            <p:ph type="sldNum" sz="quarter" idx="12"/>
          </p:nvPr>
        </p:nvSpPr>
        <p:spPr/>
        <p:txBody>
          <a:bodyPr/>
          <a:lstStyle/>
          <a:p>
            <a:fld id="{0E7B0C66-FBC7-4A14-A4CF-FE73E1ECC114}"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noProof="0" dirty="0"/>
          </a:p>
        </p:txBody>
      </p:sp>
      <p:sp>
        <p:nvSpPr>
          <p:cNvPr id="3" name="Textplatzhalter 2"/>
          <p:cNvSpPr>
            <a:spLocks noGrp="1"/>
          </p:cNvSpPr>
          <p:nvPr>
            <p:ph type="body" idx="1"/>
          </p:nvPr>
        </p:nvSpPr>
        <p:spPr>
          <a:xfrm>
            <a:off x="422969" y="2141166"/>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a:t>Formatvorlagen des Textmasters bearbeiten</a:t>
            </a:r>
          </a:p>
        </p:txBody>
      </p:sp>
      <p:sp>
        <p:nvSpPr>
          <p:cNvPr id="4" name="Inhaltsplatzhalter 3"/>
          <p:cNvSpPr>
            <a:spLocks noGrp="1"/>
          </p:cNvSpPr>
          <p:nvPr>
            <p:ph sz="half" idx="2"/>
          </p:nvPr>
        </p:nvSpPr>
        <p:spPr>
          <a:xfrm>
            <a:off x="420624" y="2924946"/>
            <a:ext cx="4040188" cy="336723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platzhalter 4"/>
          <p:cNvSpPr>
            <a:spLocks noGrp="1"/>
          </p:cNvSpPr>
          <p:nvPr>
            <p:ph type="body" sz="quarter" idx="3"/>
          </p:nvPr>
        </p:nvSpPr>
        <p:spPr>
          <a:xfrm>
            <a:off x="4645026" y="2141166"/>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4645026" y="2924946"/>
            <a:ext cx="4041775" cy="336723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noProof="0" dirty="0"/>
          </a:p>
        </p:txBody>
      </p:sp>
      <p:sp>
        <p:nvSpPr>
          <p:cNvPr id="7" name="Datumsplatzhalter 6"/>
          <p:cNvSpPr>
            <a:spLocks noGrp="1"/>
          </p:cNvSpPr>
          <p:nvPr>
            <p:ph type="dt" sz="half" idx="10"/>
          </p:nvPr>
        </p:nvSpPr>
        <p:spPr/>
        <p:txBody>
          <a:bodyPr/>
          <a:lstStyle/>
          <a:p>
            <a:r>
              <a:rPr lang="de-DE"/>
              <a:t>Datum über Kopf- Fusszeile eingeben</a:t>
            </a:r>
            <a:endParaRPr lang="en-US"/>
          </a:p>
        </p:txBody>
      </p:sp>
      <p:sp>
        <p:nvSpPr>
          <p:cNvPr id="8" name="Fußzeilenplatzhalter 7"/>
          <p:cNvSpPr>
            <a:spLocks noGrp="1"/>
          </p:cNvSpPr>
          <p:nvPr>
            <p:ph type="ftr" sz="quarter" idx="11"/>
          </p:nvPr>
        </p:nvSpPr>
        <p:spPr/>
        <p:txBody>
          <a:bodyPr/>
          <a:lstStyle/>
          <a:p>
            <a:r>
              <a:rPr lang="de-CH"/>
              <a:t>UNIVERSITÄRE PSYCHIATRISCHE DIENSTE BERN (UPD)</a:t>
            </a:r>
            <a:endParaRPr lang="en-US"/>
          </a:p>
        </p:txBody>
      </p:sp>
      <p:sp>
        <p:nvSpPr>
          <p:cNvPr id="9" name="Foliennummernplatzhalter 8"/>
          <p:cNvSpPr>
            <a:spLocks noGrp="1"/>
          </p:cNvSpPr>
          <p:nvPr>
            <p:ph type="sldNum" sz="quarter" idx="12"/>
          </p:nvPr>
        </p:nvSpPr>
        <p:spPr/>
        <p:txBody>
          <a:bodyPr/>
          <a:lstStyle/>
          <a:p>
            <a:fld id="{0E7B0C66-FBC7-4A14-A4CF-FE73E1ECC114}"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noProof="0" dirty="0"/>
          </a:p>
        </p:txBody>
      </p:sp>
      <p:sp>
        <p:nvSpPr>
          <p:cNvPr id="3" name="Datumsplatzhalter 2"/>
          <p:cNvSpPr>
            <a:spLocks noGrp="1"/>
          </p:cNvSpPr>
          <p:nvPr>
            <p:ph type="dt" sz="half" idx="10"/>
          </p:nvPr>
        </p:nvSpPr>
        <p:spPr/>
        <p:txBody>
          <a:bodyPr/>
          <a:lstStyle/>
          <a:p>
            <a:r>
              <a:rPr lang="de-DE"/>
              <a:t>Datum über Kopf- Fusszeile eingeben</a:t>
            </a:r>
            <a:endParaRPr lang="en-US"/>
          </a:p>
        </p:txBody>
      </p:sp>
      <p:sp>
        <p:nvSpPr>
          <p:cNvPr id="4" name="Fußzeilenplatzhalter 3"/>
          <p:cNvSpPr>
            <a:spLocks noGrp="1"/>
          </p:cNvSpPr>
          <p:nvPr>
            <p:ph type="ftr" sz="quarter" idx="11"/>
          </p:nvPr>
        </p:nvSpPr>
        <p:spPr/>
        <p:txBody>
          <a:bodyPr/>
          <a:lstStyle/>
          <a:p>
            <a:r>
              <a:rPr lang="de-CH"/>
              <a:t>UNIVERSITÄRE PSYCHIATRISCHE DIENSTE BERN (UPD)</a:t>
            </a:r>
            <a:endParaRPr lang="en-US"/>
          </a:p>
        </p:txBody>
      </p:sp>
      <p:sp>
        <p:nvSpPr>
          <p:cNvPr id="5" name="Foliennummernplatzhalter 4"/>
          <p:cNvSpPr>
            <a:spLocks noGrp="1"/>
          </p:cNvSpPr>
          <p:nvPr>
            <p:ph type="sldNum" sz="quarter" idx="12"/>
          </p:nvPr>
        </p:nvSpPr>
        <p:spPr/>
        <p:txBody>
          <a:bodyPr/>
          <a:lstStyle/>
          <a:p>
            <a:fld id="{0E7B0C66-FBC7-4A14-A4CF-FE73E1ECC114}"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Datum über Kopf- Fusszeile eingeben</a:t>
            </a:r>
            <a:endParaRPr lang="en-US"/>
          </a:p>
        </p:txBody>
      </p:sp>
      <p:sp>
        <p:nvSpPr>
          <p:cNvPr id="3" name="Fußzeilenplatzhalter 2"/>
          <p:cNvSpPr>
            <a:spLocks noGrp="1"/>
          </p:cNvSpPr>
          <p:nvPr>
            <p:ph type="ftr" sz="quarter" idx="11"/>
          </p:nvPr>
        </p:nvSpPr>
        <p:spPr/>
        <p:txBody>
          <a:bodyPr/>
          <a:lstStyle/>
          <a:p>
            <a:r>
              <a:rPr lang="de-CH"/>
              <a:t>UNIVERSITÄRE PSYCHIATRISCHE DIENSTE BERN (UPD)</a:t>
            </a:r>
            <a:endParaRPr lang="en-US"/>
          </a:p>
        </p:txBody>
      </p:sp>
      <p:sp>
        <p:nvSpPr>
          <p:cNvPr id="4" name="Foliennummernplatzhalter 3"/>
          <p:cNvSpPr>
            <a:spLocks noGrp="1"/>
          </p:cNvSpPr>
          <p:nvPr>
            <p:ph type="sldNum" sz="quarter" idx="12"/>
          </p:nvPr>
        </p:nvSpPr>
        <p:spPr/>
        <p:txBody>
          <a:bodyPr/>
          <a:lstStyle/>
          <a:p>
            <a:fld id="{0E7B0C66-FBC7-4A14-A4CF-FE73E1ECC114}"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27039" y="428612"/>
            <a:ext cx="7025282" cy="1143000"/>
          </a:xfrm>
          <a:prstGeom prst="rect">
            <a:avLst/>
          </a:prstGeom>
        </p:spPr>
        <p:txBody>
          <a:bodyPr vert="horz" lIns="0" tIns="0" rIns="0" bIns="0" rtlCol="0" anchor="t" anchorCtr="0">
            <a:noAutofit/>
          </a:bodyPr>
          <a:lstStyle/>
          <a:p>
            <a:r>
              <a:rPr lang="de-CH" noProof="0" dirty="0"/>
              <a:t>Titelmasterformat</a:t>
            </a:r>
            <a:r>
              <a:rPr lang="de-DE" dirty="0"/>
              <a:t> durch Klicken bearbeiten</a:t>
            </a:r>
            <a:endParaRPr lang="en-US" dirty="0"/>
          </a:p>
        </p:txBody>
      </p:sp>
      <p:sp>
        <p:nvSpPr>
          <p:cNvPr id="3" name="Textplatzhalter 2"/>
          <p:cNvSpPr>
            <a:spLocks noGrp="1"/>
          </p:cNvSpPr>
          <p:nvPr>
            <p:ph type="body" idx="1"/>
          </p:nvPr>
        </p:nvSpPr>
        <p:spPr>
          <a:xfrm>
            <a:off x="427038" y="1968347"/>
            <a:ext cx="8259762" cy="4318175"/>
          </a:xfrm>
          <a:prstGeom prst="rect">
            <a:avLst/>
          </a:prstGeom>
        </p:spPr>
        <p:txBody>
          <a:bodyPr vert="horz" lIns="0" tIns="0" rIns="0" bIns="0" rtlCol="0">
            <a:noAutofit/>
          </a:bodyPr>
          <a:lstStyle/>
          <a:p>
            <a:pPr lvl="0"/>
            <a:r>
              <a:rPr lang="de-DE" dirty="0"/>
              <a:t>Textmasterformate durch Klicken bearbeiten</a:t>
            </a:r>
          </a:p>
          <a:p>
            <a:pPr lvl="1"/>
            <a:r>
              <a:rPr lang="de-CH" noProof="0" dirty="0"/>
              <a:t>Zweite</a:t>
            </a:r>
            <a:r>
              <a:rPr lang="de-DE" dirty="0"/>
              <a:t>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p:cNvSpPr>
            <a:spLocks noGrp="1"/>
          </p:cNvSpPr>
          <p:nvPr>
            <p:ph type="dt" sz="half" idx="2"/>
          </p:nvPr>
        </p:nvSpPr>
        <p:spPr>
          <a:xfrm>
            <a:off x="3636248" y="6500366"/>
            <a:ext cx="2565648" cy="241002"/>
          </a:xfrm>
          <a:prstGeom prst="rect">
            <a:avLst/>
          </a:prstGeom>
        </p:spPr>
        <p:txBody>
          <a:bodyPr vert="horz" lIns="0" tIns="45720" rIns="0" bIns="45720" rtlCol="0" anchor="ctr"/>
          <a:lstStyle>
            <a:lvl1pPr algn="l">
              <a:defRPr sz="900">
                <a:solidFill>
                  <a:schemeClr val="tx1">
                    <a:tint val="75000"/>
                  </a:schemeClr>
                </a:solidFill>
                <a:latin typeface="Arial" pitchFamily="34" charset="0"/>
                <a:cs typeface="Arial" pitchFamily="34" charset="0"/>
              </a:defRPr>
            </a:lvl1pPr>
          </a:lstStyle>
          <a:p>
            <a:r>
              <a:rPr lang="de-DE"/>
              <a:t>Datum über Kopf- Fusszeile eingeben</a:t>
            </a:r>
            <a:endParaRPr lang="en-US" dirty="0"/>
          </a:p>
        </p:txBody>
      </p:sp>
      <p:sp>
        <p:nvSpPr>
          <p:cNvPr id="5" name="Fußzeilenplatzhalter 4"/>
          <p:cNvSpPr>
            <a:spLocks noGrp="1"/>
          </p:cNvSpPr>
          <p:nvPr>
            <p:ph type="ftr" sz="quarter" idx="3"/>
          </p:nvPr>
        </p:nvSpPr>
        <p:spPr>
          <a:xfrm>
            <a:off x="427038" y="6439299"/>
            <a:ext cx="3208858" cy="374079"/>
          </a:xfrm>
          <a:prstGeom prst="rect">
            <a:avLst/>
          </a:prstGeom>
        </p:spPr>
        <p:txBody>
          <a:bodyPr vert="horz" wrap="none" lIns="0" tIns="45720" rIns="0" bIns="45720" rtlCol="0" anchor="ctr"/>
          <a:lstStyle>
            <a:lvl1pPr algn="l">
              <a:defRPr sz="900" spc="0" baseline="0">
                <a:solidFill>
                  <a:schemeClr val="tx1">
                    <a:tint val="75000"/>
                  </a:schemeClr>
                </a:solidFill>
                <a:latin typeface="Arial" pitchFamily="34" charset="0"/>
                <a:cs typeface="Arial" pitchFamily="34" charset="0"/>
              </a:defRPr>
            </a:lvl1pPr>
          </a:lstStyle>
          <a:p>
            <a:r>
              <a:rPr lang="de-CH">
                <a:solidFill>
                  <a:schemeClr val="tx1"/>
                </a:solidFill>
              </a:rPr>
              <a:t>UNIVERSITÄRE PSYCHIATRISCHE DIENSTE BERN (UPD)</a:t>
            </a:r>
            <a:endParaRPr lang="en-US" dirty="0"/>
          </a:p>
        </p:txBody>
      </p:sp>
      <p:sp>
        <p:nvSpPr>
          <p:cNvPr id="6" name="Foliennummernplatzhalter 5"/>
          <p:cNvSpPr>
            <a:spLocks noGrp="1"/>
          </p:cNvSpPr>
          <p:nvPr>
            <p:ph type="sldNum" sz="quarter" idx="4"/>
          </p:nvPr>
        </p:nvSpPr>
        <p:spPr>
          <a:xfrm>
            <a:off x="7631888" y="6500366"/>
            <a:ext cx="1080000" cy="241002"/>
          </a:xfrm>
          <a:prstGeom prst="rect">
            <a:avLst/>
          </a:prstGeom>
        </p:spPr>
        <p:txBody>
          <a:bodyPr vert="horz" wrap="none" lIns="0" tIns="45720" rIns="0" bIns="45720" rtlCol="0" anchor="ctr"/>
          <a:lstStyle>
            <a:lvl1pPr algn="r">
              <a:defRPr sz="900">
                <a:solidFill>
                  <a:schemeClr val="tx1">
                    <a:tint val="75000"/>
                  </a:schemeClr>
                </a:solidFill>
                <a:latin typeface="Arial" pitchFamily="34" charset="0"/>
                <a:cs typeface="Arial" pitchFamily="34" charset="0"/>
              </a:defRPr>
            </a:lvl1pPr>
          </a:lstStyle>
          <a:p>
            <a:fld id="{0E7B0C66-FBC7-4A14-A4CF-FE73E1ECC114}" type="slidenum">
              <a:rPr lang="en-US" smtClean="0"/>
              <a:pPr/>
              <a:t>‹Nr.›</a:t>
            </a:fld>
            <a:endParaRPr lang="en-US"/>
          </a:p>
        </p:txBody>
      </p:sp>
      <p:pic>
        <p:nvPicPr>
          <p:cNvPr id="7" name="Grafik 6" descr="Logo_UPD_RGB_klein.jpg"/>
          <p:cNvPicPr>
            <a:picLocks noChangeAspect="1"/>
          </p:cNvPicPr>
          <p:nvPr userDrawn="1"/>
        </p:nvPicPr>
        <p:blipFill>
          <a:blip r:embed="rId9" cstate="print"/>
          <a:stretch>
            <a:fillRect/>
          </a:stretch>
        </p:blipFill>
        <p:spPr>
          <a:xfrm>
            <a:off x="7787323" y="460566"/>
            <a:ext cx="911352" cy="87172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Tx/>
        <a:buSzPct val="102000"/>
        <a:buFont typeface="Arial" pitchFamily="34" charset="0"/>
        <a:buChar char="•"/>
        <a:defRPr sz="2000" kern="1200">
          <a:solidFill>
            <a:schemeClr val="tx1"/>
          </a:solidFill>
          <a:latin typeface="Arial" pitchFamily="34" charset="0"/>
          <a:ea typeface="+mn-ea"/>
          <a:cs typeface="Arial" pitchFamily="34" charset="0"/>
        </a:defRPr>
      </a:lvl1pPr>
      <a:lvl2pPr marL="742950" indent="-379413" algn="l" defTabSz="914400" rtl="0" eaLnBrk="1" latinLnBrk="0" hangingPunct="1">
        <a:spcBef>
          <a:spcPct val="20000"/>
        </a:spcBef>
        <a:buClrTx/>
        <a:buSzPct val="102000"/>
        <a:buFont typeface="Arial" pitchFamily="34" charset="0"/>
        <a:buChar char="•"/>
        <a:defRPr sz="2000" kern="1200">
          <a:solidFill>
            <a:schemeClr val="tx1"/>
          </a:solidFill>
          <a:latin typeface="Arial" pitchFamily="34" charset="0"/>
          <a:ea typeface="+mn-ea"/>
          <a:cs typeface="Arial" pitchFamily="34" charset="0"/>
        </a:defRPr>
      </a:lvl2pPr>
      <a:lvl3pPr marL="1076325" indent="-363538" algn="l" defTabSz="914400" rtl="0" eaLnBrk="1" latinLnBrk="0" hangingPunct="1">
        <a:spcBef>
          <a:spcPct val="20000"/>
        </a:spcBef>
        <a:buClrTx/>
        <a:buSzPct val="102000"/>
        <a:buFont typeface="Arial" pitchFamily="34" charset="0"/>
        <a:buChar char="•"/>
        <a:defRPr sz="2000" kern="1200">
          <a:solidFill>
            <a:schemeClr val="tx1"/>
          </a:solidFill>
          <a:latin typeface="Arial" pitchFamily="34" charset="0"/>
          <a:ea typeface="+mn-ea"/>
          <a:cs typeface="Arial" pitchFamily="34" charset="0"/>
        </a:defRPr>
      </a:lvl3pPr>
      <a:lvl4pPr marL="1438275" indent="-361950" algn="l" defTabSz="914400" rtl="0" eaLnBrk="1" latinLnBrk="0" hangingPunct="1">
        <a:spcBef>
          <a:spcPct val="20000"/>
        </a:spcBef>
        <a:buClrTx/>
        <a:buSzPct val="102000"/>
        <a:buFont typeface="Arial" pitchFamily="34" charset="0"/>
        <a:buChar char="•"/>
        <a:defRPr sz="2000" kern="1200">
          <a:solidFill>
            <a:schemeClr val="tx1"/>
          </a:solidFill>
          <a:latin typeface="Arial" pitchFamily="34" charset="0"/>
          <a:ea typeface="+mn-ea"/>
          <a:cs typeface="Arial" pitchFamily="34" charset="0"/>
        </a:defRPr>
      </a:lvl4pPr>
      <a:lvl5pPr marL="1789113" indent="-350838" algn="l" defTabSz="914400" rtl="0" eaLnBrk="1" latinLnBrk="0" hangingPunct="1">
        <a:spcBef>
          <a:spcPct val="20000"/>
        </a:spcBef>
        <a:buClrTx/>
        <a:buSzPct val="102000"/>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gef.be.ch/upd" TargetMode="External"/><Relationship Id="rId2" Type="http://schemas.openxmlformats.org/officeDocument/2006/relationships/hyperlink" Target="mailto:katrin.klein@upd.ch" TargetMode="Externa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Entwicklungsorientiertes Schnittstellenmanagement</a:t>
            </a:r>
          </a:p>
        </p:txBody>
      </p:sp>
      <p:sp>
        <p:nvSpPr>
          <p:cNvPr id="3" name="Untertitel 2"/>
          <p:cNvSpPr>
            <a:spLocks noGrp="1"/>
          </p:cNvSpPr>
          <p:nvPr>
            <p:ph type="subTitle" idx="1"/>
          </p:nvPr>
        </p:nvSpPr>
        <p:spPr/>
        <p:txBody>
          <a:bodyPr/>
          <a:lstStyle/>
          <a:p>
            <a:r>
              <a:rPr lang="de-CH" dirty="0"/>
              <a:t>ein Versuch "Systemsprenger" zu integrieren</a:t>
            </a:r>
          </a:p>
          <a:p>
            <a:endParaRPr lang="de-CH" dirty="0"/>
          </a:p>
          <a:p>
            <a:r>
              <a:rPr lang="de-CH" dirty="0"/>
              <a:t>Dr. med. Katrin Klein </a:t>
            </a:r>
            <a:endParaRPr lang="en-US" dirty="0"/>
          </a:p>
        </p:txBody>
      </p:sp>
      <p:sp>
        <p:nvSpPr>
          <p:cNvPr id="4" name="Textfeld 3"/>
          <p:cNvSpPr txBox="1"/>
          <p:nvPr/>
        </p:nvSpPr>
        <p:spPr>
          <a:xfrm>
            <a:off x="395536" y="729571"/>
            <a:ext cx="6159628" cy="323165"/>
          </a:xfrm>
          <a:prstGeom prst="rect">
            <a:avLst/>
          </a:prstGeom>
          <a:noFill/>
        </p:spPr>
        <p:txBody>
          <a:bodyPr wrap="square" lIns="0" bIns="0" rtlCol="0" anchor="b" anchorCtr="0">
            <a:spAutoFit/>
          </a:bodyPr>
          <a:lstStyle/>
          <a:p>
            <a:r>
              <a:rPr lang="en-US" sz="900" b="1" spc="120" dirty="0">
                <a:latin typeface="Arial" pitchFamily="34" charset="0"/>
                <a:cs typeface="Arial" pitchFamily="34" charset="0"/>
              </a:rPr>
              <a:t>UNIVERSITÄTSKLINIK FÜR KINDER- UND JUGENDPSYCHIATRIE UND PSYCHOTHERAPIE</a:t>
            </a:r>
          </a:p>
          <a:p>
            <a:endParaRPr lang="en-US" sz="900" b="1" spc="120" dirty="0">
              <a:latin typeface="Arial" pitchFamily="34" charset="0"/>
              <a:cs typeface="Arial" pitchFamily="34" charset="0"/>
            </a:endParaRPr>
          </a:p>
        </p:txBody>
      </p:sp>
      <p:sp>
        <p:nvSpPr>
          <p:cNvPr id="5" name="Textfeld 4"/>
          <p:cNvSpPr txBox="1"/>
          <p:nvPr/>
        </p:nvSpPr>
        <p:spPr>
          <a:xfrm>
            <a:off x="428598" y="1175824"/>
            <a:ext cx="3528393" cy="184666"/>
          </a:xfrm>
          <a:prstGeom prst="rect">
            <a:avLst/>
          </a:prstGeom>
          <a:noFill/>
        </p:spPr>
        <p:txBody>
          <a:bodyPr wrap="square" lIns="0" bIns="0" rtlCol="0" anchor="b" anchorCtr="0">
            <a:spAutoFit/>
          </a:bodyPr>
          <a:lstStyle/>
          <a:p>
            <a:r>
              <a:rPr lang="en-US" sz="900" dirty="0" err="1">
                <a:latin typeface="Arial" pitchFamily="34" charset="0"/>
                <a:cs typeface="Arial" pitchFamily="34" charset="0"/>
              </a:rPr>
              <a:t>Forensische</a:t>
            </a:r>
            <a:r>
              <a:rPr lang="en-US" sz="900" dirty="0">
                <a:latin typeface="Arial" pitchFamily="34" charset="0"/>
                <a:cs typeface="Arial" pitchFamily="34" charset="0"/>
              </a:rPr>
              <a:t> Kinder- und </a:t>
            </a:r>
            <a:r>
              <a:rPr lang="en-US" sz="900" dirty="0" err="1">
                <a:latin typeface="Arial" pitchFamily="34" charset="0"/>
                <a:cs typeface="Arial" pitchFamily="34" charset="0"/>
              </a:rPr>
              <a:t>Jugendpsychiatrie</a:t>
            </a:r>
            <a:r>
              <a:rPr lang="en-US" sz="900" dirty="0">
                <a:latin typeface="Arial" pitchFamily="34" charset="0"/>
                <a:cs typeface="Arial" pitchFamily="34" charset="0"/>
              </a:rPr>
              <a:t> und </a:t>
            </a:r>
            <a:r>
              <a:rPr lang="en-US" sz="900" dirty="0" err="1">
                <a:latin typeface="Arial" pitchFamily="34" charset="0"/>
                <a:cs typeface="Arial" pitchFamily="34" charset="0"/>
              </a:rPr>
              <a:t>Psychotherapie</a:t>
            </a:r>
            <a:endParaRPr lang="en-US" sz="900"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Auffälligkeiten in…</a:t>
            </a:r>
            <a:br>
              <a:rPr lang="de-CH" dirty="0"/>
            </a:br>
            <a:r>
              <a:rPr lang="de-CH" dirty="0"/>
              <a:t>Unterstützung bei… </a:t>
            </a:r>
          </a:p>
        </p:txBody>
      </p:sp>
      <p:sp>
        <p:nvSpPr>
          <p:cNvPr id="4" name="Datumsplatzhalter 3"/>
          <p:cNvSpPr>
            <a:spLocks noGrp="1"/>
          </p:cNvSpPr>
          <p:nvPr>
            <p:ph type="dt" sz="half" idx="10"/>
          </p:nvPr>
        </p:nvSpPr>
        <p:spPr/>
        <p:txBody>
          <a:bodyPr/>
          <a:lstStyle/>
          <a:p>
            <a:r>
              <a:rPr lang="de-DE" dirty="0" err="1"/>
              <a:t>Ganterschwil</a:t>
            </a:r>
            <a:r>
              <a:rPr lang="de-DE" dirty="0"/>
              <a:t>, 11. November 2021</a:t>
            </a:r>
            <a:endParaRPr lang="en-US" dirty="0"/>
          </a:p>
        </p:txBody>
      </p:sp>
      <p:sp>
        <p:nvSpPr>
          <p:cNvPr id="5" name="Fußzeilenplatzhalter 4"/>
          <p:cNvSpPr>
            <a:spLocks noGrp="1"/>
          </p:cNvSpPr>
          <p:nvPr>
            <p:ph type="ftr" sz="quarter" idx="11"/>
          </p:nvPr>
        </p:nvSpPr>
        <p:spPr/>
        <p:txBody>
          <a:bodyPr/>
          <a:lstStyle/>
          <a:p>
            <a:r>
              <a:rPr lang="de-CH"/>
              <a:t>UNIVERSITÄRE PSYCHIATRISCHE DIENSTE BERN (UPD)</a:t>
            </a:r>
            <a:endParaRPr lang="en-US" dirty="0"/>
          </a:p>
        </p:txBody>
      </p:sp>
      <p:sp>
        <p:nvSpPr>
          <p:cNvPr id="6" name="Foliennummernplatzhalter 5"/>
          <p:cNvSpPr>
            <a:spLocks noGrp="1"/>
          </p:cNvSpPr>
          <p:nvPr>
            <p:ph type="sldNum" sz="quarter" idx="12"/>
          </p:nvPr>
        </p:nvSpPr>
        <p:spPr/>
        <p:txBody>
          <a:bodyPr/>
          <a:lstStyle/>
          <a:p>
            <a:fld id="{0E7B0C66-FBC7-4A14-A4CF-FE73E1ECC114}" type="slidenum">
              <a:rPr lang="en-US" smtClean="0"/>
              <a:pPr/>
              <a:t>10</a:t>
            </a:fld>
            <a:endParaRPr lang="en-US"/>
          </a:p>
        </p:txBody>
      </p:sp>
      <p:sp>
        <p:nvSpPr>
          <p:cNvPr id="7" name="Ellipse 6"/>
          <p:cNvSpPr/>
          <p:nvPr/>
        </p:nvSpPr>
        <p:spPr>
          <a:xfrm>
            <a:off x="521436" y="4440297"/>
            <a:ext cx="4554620" cy="1080120"/>
          </a:xfrm>
          <a:prstGeom prst="ellipse">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lvl="0">
              <a:spcBef>
                <a:spcPct val="20000"/>
              </a:spcBef>
              <a:buSzPct val="102000"/>
            </a:pPr>
            <a:r>
              <a:rPr lang="de-CH" sz="2000" dirty="0">
                <a:solidFill>
                  <a:prstClr val="black"/>
                </a:solidFill>
                <a:latin typeface="Arial" pitchFamily="34" charset="0"/>
                <a:cs typeface="Arial" pitchFamily="34" charset="0"/>
              </a:rPr>
              <a:t>Emotionswahrnehmung, - Benennung &amp; Regulation</a:t>
            </a:r>
          </a:p>
        </p:txBody>
      </p:sp>
      <p:sp>
        <p:nvSpPr>
          <p:cNvPr id="9" name="Ellipse 8"/>
          <p:cNvSpPr/>
          <p:nvPr/>
        </p:nvSpPr>
        <p:spPr>
          <a:xfrm>
            <a:off x="2486227" y="2165402"/>
            <a:ext cx="2775894" cy="701525"/>
          </a:xfrm>
          <a:prstGeom prst="ellipse">
            <a:avLst/>
          </a:prstGeom>
          <a:solidFill>
            <a:srgbClr val="CC99F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CH"/>
              <a:t>Identitätsfindung</a:t>
            </a:r>
          </a:p>
        </p:txBody>
      </p:sp>
      <p:sp>
        <p:nvSpPr>
          <p:cNvPr id="11" name="Rechteck 10"/>
          <p:cNvSpPr/>
          <p:nvPr/>
        </p:nvSpPr>
        <p:spPr>
          <a:xfrm>
            <a:off x="5859017" y="1597459"/>
            <a:ext cx="1907640" cy="837807"/>
          </a:xfrm>
          <a:prstGeom prst="rect">
            <a:avLst/>
          </a:prstGeom>
          <a:solidFill>
            <a:srgbClr val="CCFF99"/>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CH" dirty="0"/>
              <a:t>Zielerreichung Perspektive</a:t>
            </a:r>
          </a:p>
        </p:txBody>
      </p:sp>
      <p:sp>
        <p:nvSpPr>
          <p:cNvPr id="12" name="Abgerundetes Rechteck 11"/>
          <p:cNvSpPr/>
          <p:nvPr/>
        </p:nvSpPr>
        <p:spPr>
          <a:xfrm>
            <a:off x="558012" y="3140968"/>
            <a:ext cx="8190452" cy="548085"/>
          </a:xfrm>
          <a:prstGeom prst="roundRect">
            <a:avLst/>
          </a:prstGeom>
          <a:solidFill>
            <a:schemeClr val="tx2">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CH" dirty="0"/>
              <a:t>Regeln und Normen</a:t>
            </a:r>
          </a:p>
        </p:txBody>
      </p:sp>
      <p:sp>
        <p:nvSpPr>
          <p:cNvPr id="13" name="Rechteck 12"/>
          <p:cNvSpPr/>
          <p:nvPr/>
        </p:nvSpPr>
        <p:spPr>
          <a:xfrm>
            <a:off x="6308068" y="4385150"/>
            <a:ext cx="2264983" cy="655608"/>
          </a:xfrm>
          <a:prstGeom prst="rect">
            <a:avLst/>
          </a:prstGeom>
          <a:solidFill>
            <a:schemeClr val="accent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CH" dirty="0"/>
              <a:t>Konfliktbewältigung</a:t>
            </a:r>
          </a:p>
        </p:txBody>
      </p:sp>
      <p:sp>
        <p:nvSpPr>
          <p:cNvPr id="14" name="Ellipse 13"/>
          <p:cNvSpPr/>
          <p:nvPr/>
        </p:nvSpPr>
        <p:spPr>
          <a:xfrm>
            <a:off x="4092245" y="4201675"/>
            <a:ext cx="2339752" cy="587524"/>
          </a:xfrm>
          <a:prstGeom prst="ellipse">
            <a:avLst/>
          </a:prstGeom>
          <a:solidFill>
            <a:schemeClr val="bg2">
              <a:lumMod val="9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CH" dirty="0"/>
              <a:t>Entweichung</a:t>
            </a:r>
          </a:p>
        </p:txBody>
      </p:sp>
      <p:sp>
        <p:nvSpPr>
          <p:cNvPr id="15" name="Ellipse 14"/>
          <p:cNvSpPr/>
          <p:nvPr/>
        </p:nvSpPr>
        <p:spPr>
          <a:xfrm>
            <a:off x="376146" y="5267236"/>
            <a:ext cx="1891598" cy="648623"/>
          </a:xfrm>
          <a:prstGeom prst="ellipse">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CH" dirty="0"/>
              <a:t>Suchtmittelkonsum</a:t>
            </a:r>
          </a:p>
        </p:txBody>
      </p:sp>
      <p:sp>
        <p:nvSpPr>
          <p:cNvPr id="16" name="Rechteck 15"/>
          <p:cNvSpPr/>
          <p:nvPr/>
        </p:nvSpPr>
        <p:spPr>
          <a:xfrm>
            <a:off x="6540626" y="5025155"/>
            <a:ext cx="2452063" cy="493142"/>
          </a:xfrm>
          <a:prstGeom prst="rect">
            <a:avLst/>
          </a:prstGeo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CH" dirty="0"/>
              <a:t>Sachbeschädigung</a:t>
            </a:r>
          </a:p>
        </p:txBody>
      </p:sp>
      <p:sp>
        <p:nvSpPr>
          <p:cNvPr id="17" name="Rechteck 16"/>
          <p:cNvSpPr/>
          <p:nvPr/>
        </p:nvSpPr>
        <p:spPr>
          <a:xfrm>
            <a:off x="6201896" y="5461641"/>
            <a:ext cx="2806449" cy="559647"/>
          </a:xfrm>
          <a:prstGeom prst="rect">
            <a:avLst/>
          </a:prstGeom>
          <a:solidFill>
            <a:schemeClr val="bg2">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CH" dirty="0"/>
              <a:t>Körperverletzung</a:t>
            </a:r>
          </a:p>
        </p:txBody>
      </p:sp>
      <p:sp>
        <p:nvSpPr>
          <p:cNvPr id="18" name="Ellipse 17"/>
          <p:cNvSpPr/>
          <p:nvPr/>
        </p:nvSpPr>
        <p:spPr>
          <a:xfrm>
            <a:off x="2123728" y="5339244"/>
            <a:ext cx="1762385" cy="587524"/>
          </a:xfrm>
          <a:prstGeom prst="ellipse">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CH" dirty="0"/>
              <a:t>Selbst-verletzung</a:t>
            </a:r>
          </a:p>
        </p:txBody>
      </p:sp>
      <p:sp>
        <p:nvSpPr>
          <p:cNvPr id="19" name="Ellipse 18"/>
          <p:cNvSpPr/>
          <p:nvPr/>
        </p:nvSpPr>
        <p:spPr>
          <a:xfrm>
            <a:off x="3732314" y="5212277"/>
            <a:ext cx="2096829" cy="694299"/>
          </a:xfrm>
          <a:prstGeom prst="ellipse">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CH" dirty="0"/>
              <a:t>Suizidalität</a:t>
            </a:r>
          </a:p>
        </p:txBody>
      </p:sp>
      <p:sp>
        <p:nvSpPr>
          <p:cNvPr id="8" name="Ellipse 7"/>
          <p:cNvSpPr/>
          <p:nvPr/>
        </p:nvSpPr>
        <p:spPr>
          <a:xfrm>
            <a:off x="6357236" y="3298943"/>
            <a:ext cx="2304256" cy="792088"/>
          </a:xfrm>
          <a:prstGeom prst="ellipse">
            <a:avLst/>
          </a:prstGeom>
          <a:solidFill>
            <a:schemeClr val="accent2">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CH" dirty="0"/>
              <a:t>Beziehungs-gestaltung</a:t>
            </a:r>
          </a:p>
        </p:txBody>
      </p:sp>
    </p:spTree>
    <p:extLst>
      <p:ext uri="{BB962C8B-B14F-4D97-AF65-F5344CB8AC3E}">
        <p14:creationId xmlns:p14="http://schemas.microsoft.com/office/powerpoint/2010/main" val="416301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arn(inVertical)">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anim calcmode="lin" valueType="num">
                                      <p:cBhvr>
                                        <p:cTn id="68" dur="1000" fill="hold"/>
                                        <p:tgtEl>
                                          <p:spTgt spid="11"/>
                                        </p:tgtEl>
                                        <p:attrNameLst>
                                          <p:attrName>ppt_x</p:attrName>
                                        </p:attrNameLst>
                                      </p:cBhvr>
                                      <p:tavLst>
                                        <p:tav tm="0">
                                          <p:val>
                                            <p:strVal val="#ppt_x"/>
                                          </p:val>
                                        </p:tav>
                                        <p:tav tm="100000">
                                          <p:val>
                                            <p:strVal val="#ppt_x"/>
                                          </p:val>
                                        </p:tav>
                                      </p:tavLst>
                                    </p:anim>
                                    <p:anim calcmode="lin" valueType="num">
                                      <p:cBhvr>
                                        <p:cTn id="6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Datum über Kopf- Fusszeile eingeben</a:t>
            </a:r>
            <a:endParaRPr lang="en-US"/>
          </a:p>
        </p:txBody>
      </p:sp>
      <p:sp>
        <p:nvSpPr>
          <p:cNvPr id="5" name="Fußzeilenplatzhalter 4"/>
          <p:cNvSpPr>
            <a:spLocks noGrp="1"/>
          </p:cNvSpPr>
          <p:nvPr>
            <p:ph type="ftr" sz="quarter" idx="11"/>
          </p:nvPr>
        </p:nvSpPr>
        <p:spPr/>
        <p:txBody>
          <a:bodyPr/>
          <a:lstStyle/>
          <a:p>
            <a:r>
              <a:rPr lang="de-CH"/>
              <a:t>UNIVERSITÄRE PSYCHIATRISCHE DIENSTE BERN (UPD)</a:t>
            </a:r>
            <a:endParaRPr lang="en-US" dirty="0"/>
          </a:p>
        </p:txBody>
      </p:sp>
      <p:sp>
        <p:nvSpPr>
          <p:cNvPr id="6" name="Foliennummernplatzhalter 5"/>
          <p:cNvSpPr>
            <a:spLocks noGrp="1"/>
          </p:cNvSpPr>
          <p:nvPr>
            <p:ph type="sldNum" sz="quarter" idx="12"/>
          </p:nvPr>
        </p:nvSpPr>
        <p:spPr/>
        <p:txBody>
          <a:bodyPr/>
          <a:lstStyle/>
          <a:p>
            <a:fld id="{0E7B0C66-FBC7-4A14-A4CF-FE73E1ECC114}" type="slidenum">
              <a:rPr lang="en-US" smtClean="0"/>
              <a:pPr/>
              <a:t>11</a:t>
            </a:fld>
            <a:endParaRPr lang="en-US"/>
          </a:p>
        </p:txBody>
      </p:sp>
      <p:sp>
        <p:nvSpPr>
          <p:cNvPr id="3" name="Inhaltsplatzhalter 2"/>
          <p:cNvSpPr>
            <a:spLocks noGrp="1"/>
          </p:cNvSpPr>
          <p:nvPr>
            <p:ph idx="4294967295"/>
          </p:nvPr>
        </p:nvSpPr>
        <p:spPr>
          <a:xfrm>
            <a:off x="1475656" y="2420888"/>
            <a:ext cx="5760640" cy="2520280"/>
          </a:xfrm>
        </p:spPr>
        <p:txBody>
          <a:bodyPr/>
          <a:lstStyle/>
          <a:p>
            <a:pPr marL="0" indent="0" algn="ctr">
              <a:buNone/>
            </a:pPr>
            <a:r>
              <a:rPr lang="de-CH" sz="3200" dirty="0">
                <a:solidFill>
                  <a:schemeClr val="bg1">
                    <a:lumMod val="65000"/>
                  </a:schemeClr>
                </a:solidFill>
                <a:effectLst>
                  <a:outerShdw blurRad="38100" dist="38100" dir="2700000" algn="tl">
                    <a:srgbClr val="000000">
                      <a:alpha val="43137"/>
                    </a:srgbClr>
                  </a:outerShdw>
                </a:effectLst>
                <a:latin typeface="Britannic Bold" panose="020B0903060703020204" pitchFamily="34" charset="0"/>
              </a:rPr>
              <a:t>Hilfesuchverhalten</a:t>
            </a:r>
          </a:p>
          <a:p>
            <a:pPr marL="0" indent="0" algn="ctr">
              <a:buNone/>
            </a:pPr>
            <a:endParaRPr lang="de-CH" dirty="0"/>
          </a:p>
          <a:p>
            <a:pPr marL="0" indent="0" algn="ctr">
              <a:buNone/>
            </a:pPr>
            <a:r>
              <a:rPr lang="de-CH" sz="2800" dirty="0">
                <a:solidFill>
                  <a:schemeClr val="tx1">
                    <a:lumMod val="65000"/>
                    <a:lumOff val="35000"/>
                  </a:schemeClr>
                </a:solidFill>
                <a:latin typeface="Berlin Sans FB Demi" panose="020E0802020502020306" pitchFamily="34" charset="0"/>
              </a:rPr>
              <a:t>Angebot geeigneter Unterstützung</a:t>
            </a:r>
          </a:p>
          <a:p>
            <a:pPr marL="0" indent="0" algn="ctr">
              <a:buNone/>
            </a:pPr>
            <a:endParaRPr lang="de-CH" dirty="0"/>
          </a:p>
          <a:p>
            <a:pPr marL="0" indent="0" algn="ctr">
              <a:buNone/>
            </a:pPr>
            <a:r>
              <a:rPr lang="de-CH" sz="2800" b="1" dirty="0">
                <a:latin typeface="Bookman Old Style" panose="02050604050505020204" pitchFamily="18" charset="0"/>
              </a:rPr>
              <a:t>Sichtbarkeit &amp; Koordination</a:t>
            </a:r>
          </a:p>
        </p:txBody>
      </p:sp>
    </p:spTree>
    <p:extLst>
      <p:ext uri="{BB962C8B-B14F-4D97-AF65-F5344CB8AC3E}">
        <p14:creationId xmlns:p14="http://schemas.microsoft.com/office/powerpoint/2010/main" val="4121133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Datum über Kopf- Fusszeile eingeben</a:t>
            </a:r>
            <a:endParaRPr lang="en-US"/>
          </a:p>
        </p:txBody>
      </p:sp>
      <p:sp>
        <p:nvSpPr>
          <p:cNvPr id="3" name="Fußzeilenplatzhalter 2"/>
          <p:cNvSpPr>
            <a:spLocks noGrp="1"/>
          </p:cNvSpPr>
          <p:nvPr>
            <p:ph type="ftr" sz="quarter" idx="11"/>
          </p:nvPr>
        </p:nvSpPr>
        <p:spPr/>
        <p:txBody>
          <a:bodyPr/>
          <a:lstStyle/>
          <a:p>
            <a:r>
              <a:rPr lang="de-CH"/>
              <a:t>UNIVERSITÄRE PSYCHIATRISCHE DIENSTE BERN (UPD)</a:t>
            </a:r>
            <a:endParaRPr lang="en-US"/>
          </a:p>
        </p:txBody>
      </p:sp>
      <p:sp>
        <p:nvSpPr>
          <p:cNvPr id="4" name="Foliennummernplatzhalter 3"/>
          <p:cNvSpPr>
            <a:spLocks noGrp="1"/>
          </p:cNvSpPr>
          <p:nvPr>
            <p:ph type="sldNum" sz="quarter" idx="12"/>
          </p:nvPr>
        </p:nvSpPr>
        <p:spPr/>
        <p:txBody>
          <a:bodyPr/>
          <a:lstStyle/>
          <a:p>
            <a:fld id="{0E7B0C66-FBC7-4A14-A4CF-FE73E1ECC114}" type="slidenum">
              <a:rPr lang="en-US" smtClean="0"/>
              <a:pPr/>
              <a:t>12</a:t>
            </a:fld>
            <a:endParaRPr lang="en-US"/>
          </a:p>
        </p:txBody>
      </p:sp>
      <p:pic>
        <p:nvPicPr>
          <p:cNvPr id="8" name="Grafik 7"/>
          <p:cNvPicPr>
            <a:picLocks noChangeAspect="1"/>
          </p:cNvPicPr>
          <p:nvPr/>
        </p:nvPicPr>
        <p:blipFill>
          <a:blip r:embed="rId2"/>
          <a:stretch>
            <a:fillRect/>
          </a:stretch>
        </p:blipFill>
        <p:spPr>
          <a:xfrm>
            <a:off x="1619672" y="1340768"/>
            <a:ext cx="5772150" cy="4733925"/>
          </a:xfrm>
          <a:prstGeom prst="rect">
            <a:avLst/>
          </a:prstGeom>
        </p:spPr>
      </p:pic>
    </p:spTree>
    <p:extLst>
      <p:ext uri="{BB962C8B-B14F-4D97-AF65-F5344CB8AC3E}">
        <p14:creationId xmlns:p14="http://schemas.microsoft.com/office/powerpoint/2010/main" val="4157481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46BDCEC-3ACC-4B14-B77C-19BD269394D9}"/>
              </a:ext>
            </a:extLst>
          </p:cNvPr>
          <p:cNvSpPr>
            <a:spLocks noGrp="1"/>
          </p:cNvSpPr>
          <p:nvPr>
            <p:ph type="dt" sz="half" idx="10"/>
          </p:nvPr>
        </p:nvSpPr>
        <p:spPr/>
        <p:txBody>
          <a:bodyPr/>
          <a:lstStyle/>
          <a:p>
            <a:r>
              <a:rPr lang="de-DE" dirty="0" err="1"/>
              <a:t>Ganterschwil</a:t>
            </a:r>
            <a:r>
              <a:rPr lang="de-DE" dirty="0"/>
              <a:t>, 11. November 2021</a:t>
            </a:r>
            <a:endParaRPr lang="en-US" dirty="0"/>
          </a:p>
        </p:txBody>
      </p:sp>
      <p:sp>
        <p:nvSpPr>
          <p:cNvPr id="4" name="Fußzeilenplatzhalter 3">
            <a:extLst>
              <a:ext uri="{FF2B5EF4-FFF2-40B4-BE49-F238E27FC236}">
                <a16:creationId xmlns:a16="http://schemas.microsoft.com/office/drawing/2014/main" id="{58A94EE5-CE6D-4505-B65F-1EB08388617F}"/>
              </a:ext>
            </a:extLst>
          </p:cNvPr>
          <p:cNvSpPr>
            <a:spLocks noGrp="1"/>
          </p:cNvSpPr>
          <p:nvPr>
            <p:ph type="ftr" sz="quarter" idx="11"/>
          </p:nvPr>
        </p:nvSpPr>
        <p:spPr/>
        <p:txBody>
          <a:bodyPr/>
          <a:lstStyle/>
          <a:p>
            <a:r>
              <a:rPr lang="de-CH"/>
              <a:t>UNIVERSITÄRE PSYCHIATRISCHE DIENSTE BERN (UPD)</a:t>
            </a:r>
            <a:endParaRPr lang="en-US"/>
          </a:p>
        </p:txBody>
      </p:sp>
      <p:sp>
        <p:nvSpPr>
          <p:cNvPr id="5" name="Foliennummernplatzhalter 4">
            <a:extLst>
              <a:ext uri="{FF2B5EF4-FFF2-40B4-BE49-F238E27FC236}">
                <a16:creationId xmlns:a16="http://schemas.microsoft.com/office/drawing/2014/main" id="{2A71E64F-8F9A-4E71-96EE-6AF7D9A6CE1B}"/>
              </a:ext>
            </a:extLst>
          </p:cNvPr>
          <p:cNvSpPr>
            <a:spLocks noGrp="1"/>
          </p:cNvSpPr>
          <p:nvPr>
            <p:ph type="sldNum" sz="quarter" idx="12"/>
          </p:nvPr>
        </p:nvSpPr>
        <p:spPr/>
        <p:txBody>
          <a:bodyPr/>
          <a:lstStyle/>
          <a:p>
            <a:fld id="{0E7B0C66-FBC7-4A14-A4CF-FE73E1ECC114}" type="slidenum">
              <a:rPr lang="en-US" smtClean="0"/>
              <a:pPr/>
              <a:t>13</a:t>
            </a:fld>
            <a:endParaRPr lang="en-US"/>
          </a:p>
        </p:txBody>
      </p:sp>
      <p:pic>
        <p:nvPicPr>
          <p:cNvPr id="8" name="Grafik 7"/>
          <p:cNvPicPr>
            <a:picLocks noChangeAspect="1"/>
          </p:cNvPicPr>
          <p:nvPr/>
        </p:nvPicPr>
        <p:blipFill>
          <a:blip r:embed="rId2"/>
          <a:stretch>
            <a:fillRect/>
          </a:stretch>
        </p:blipFill>
        <p:spPr>
          <a:xfrm>
            <a:off x="438150" y="1414611"/>
            <a:ext cx="8267700" cy="5038725"/>
          </a:xfrm>
          <a:prstGeom prst="rect">
            <a:avLst/>
          </a:prstGeom>
        </p:spPr>
      </p:pic>
    </p:spTree>
    <p:extLst>
      <p:ext uri="{BB962C8B-B14F-4D97-AF65-F5344CB8AC3E}">
        <p14:creationId xmlns:p14="http://schemas.microsoft.com/office/powerpoint/2010/main" val="756161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Ellipse 53"/>
          <p:cNvSpPr/>
          <p:nvPr/>
        </p:nvSpPr>
        <p:spPr>
          <a:xfrm>
            <a:off x="257345" y="3705173"/>
            <a:ext cx="1928272" cy="2553044"/>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de-CH"/>
          </a:p>
        </p:txBody>
      </p:sp>
      <p:sp>
        <p:nvSpPr>
          <p:cNvPr id="2" name="Titel 1"/>
          <p:cNvSpPr>
            <a:spLocks noGrp="1"/>
          </p:cNvSpPr>
          <p:nvPr>
            <p:ph type="title"/>
          </p:nvPr>
        </p:nvSpPr>
        <p:spPr>
          <a:xfrm>
            <a:off x="427039" y="428612"/>
            <a:ext cx="7025282" cy="624124"/>
          </a:xfrm>
        </p:spPr>
        <p:txBody>
          <a:bodyPr/>
          <a:lstStyle/>
          <a:p>
            <a:r>
              <a:rPr lang="en-US" dirty="0"/>
              <a:t>MST </a:t>
            </a:r>
            <a:r>
              <a:rPr lang="de-CH" sz="2000" dirty="0"/>
              <a:t>Henggeler et al., 2009</a:t>
            </a:r>
            <a:r>
              <a:rPr lang="en-US" dirty="0"/>
              <a:t> </a:t>
            </a:r>
          </a:p>
        </p:txBody>
      </p:sp>
      <p:sp>
        <p:nvSpPr>
          <p:cNvPr id="3" name="Inhaltsplatzhalter 2"/>
          <p:cNvSpPr>
            <a:spLocks noGrp="1"/>
          </p:cNvSpPr>
          <p:nvPr>
            <p:ph idx="1"/>
          </p:nvPr>
        </p:nvSpPr>
        <p:spPr>
          <a:xfrm>
            <a:off x="427038" y="1482605"/>
            <a:ext cx="8259762" cy="5017761"/>
          </a:xfrm>
        </p:spPr>
        <p:txBody>
          <a:bodyPr/>
          <a:lstStyle/>
          <a:p>
            <a:pPr marL="0" indent="0">
              <a:buNone/>
            </a:pPr>
            <a:r>
              <a:rPr lang="de-CH" sz="1800" dirty="0" err="1"/>
              <a:t>manualisiertes</a:t>
            </a:r>
            <a:r>
              <a:rPr lang="de-CH" sz="1800" dirty="0"/>
              <a:t> Behandlungskonzept, welches familienfokussiert aufsuchend (</a:t>
            </a:r>
            <a:r>
              <a:rPr lang="de-CH" sz="1800" dirty="0" err="1"/>
              <a:t>community-based</a:t>
            </a:r>
            <a:r>
              <a:rPr lang="de-CH" sz="1800" dirty="0"/>
              <a:t>) arbeitet</a:t>
            </a:r>
          </a:p>
          <a:p>
            <a:pPr marL="0" indent="0">
              <a:buNone/>
            </a:pPr>
            <a:endParaRPr lang="de-CH" sz="1800" dirty="0"/>
          </a:p>
          <a:p>
            <a:pPr marL="0" indent="0">
              <a:buNone/>
            </a:pPr>
            <a:r>
              <a:rPr lang="de-CH" sz="1800" b="1" dirty="0"/>
              <a:t>Grundprinzipien</a:t>
            </a:r>
            <a:r>
              <a:rPr lang="de-CH" sz="1800" dirty="0"/>
              <a:t> hochstrukturiert</a:t>
            </a:r>
          </a:p>
          <a:p>
            <a:pPr marL="0" indent="0">
              <a:buNone/>
            </a:pPr>
            <a:r>
              <a:rPr lang="de-CH" sz="1800" dirty="0"/>
              <a:t> 		systemisch &amp; kognitiv-verhaltenstherapeutisch</a:t>
            </a:r>
          </a:p>
          <a:p>
            <a:pPr marL="0" indent="0">
              <a:buNone/>
            </a:pPr>
            <a:r>
              <a:rPr lang="de-CH" sz="1800" dirty="0"/>
              <a:t>		an mehreren Ebenen (Patient, Familie, Schule, Freundeskreis) </a:t>
            </a:r>
          </a:p>
        </p:txBody>
      </p:sp>
      <p:sp>
        <p:nvSpPr>
          <p:cNvPr id="4" name="Datumsplatzhalter 3"/>
          <p:cNvSpPr>
            <a:spLocks noGrp="1"/>
          </p:cNvSpPr>
          <p:nvPr>
            <p:ph type="dt" sz="half" idx="10"/>
          </p:nvPr>
        </p:nvSpPr>
        <p:spPr/>
        <p:txBody>
          <a:bodyPr/>
          <a:lstStyle/>
          <a:p>
            <a:r>
              <a:rPr lang="de-DE" dirty="0" err="1"/>
              <a:t>Ganterschwil</a:t>
            </a:r>
            <a:r>
              <a:rPr lang="de-DE" dirty="0"/>
              <a:t>, 11. November 2021</a:t>
            </a:r>
            <a:endParaRPr lang="en-US" dirty="0"/>
          </a:p>
        </p:txBody>
      </p:sp>
      <p:sp>
        <p:nvSpPr>
          <p:cNvPr id="5" name="Foliennummernplatzhalter 4"/>
          <p:cNvSpPr>
            <a:spLocks noGrp="1"/>
          </p:cNvSpPr>
          <p:nvPr>
            <p:ph type="sldNum" sz="quarter" idx="12"/>
          </p:nvPr>
        </p:nvSpPr>
        <p:spPr/>
        <p:txBody>
          <a:bodyPr/>
          <a:lstStyle/>
          <a:p>
            <a:fld id="{0E7B0C66-FBC7-4A14-A4CF-FE73E1ECC114}" type="slidenum">
              <a:rPr lang="en-US" smtClean="0"/>
              <a:pPr/>
              <a:t>14</a:t>
            </a:fld>
            <a:endParaRPr lang="en-US"/>
          </a:p>
        </p:txBody>
      </p:sp>
      <p:sp>
        <p:nvSpPr>
          <p:cNvPr id="6" name="Fußzeilenplatzhalter 5"/>
          <p:cNvSpPr>
            <a:spLocks noGrp="1"/>
          </p:cNvSpPr>
          <p:nvPr>
            <p:ph type="ftr" sz="quarter" idx="11"/>
          </p:nvPr>
        </p:nvSpPr>
        <p:spPr/>
        <p:txBody>
          <a:bodyPr/>
          <a:lstStyle/>
          <a:p>
            <a:r>
              <a:rPr lang="de-CH"/>
              <a:t>UNIVERSITÄRE PSYCHIATRISCHE DIENSTE BERN (UPD)</a:t>
            </a:r>
            <a:endParaRPr lang="en-US"/>
          </a:p>
        </p:txBody>
      </p:sp>
      <p:sp>
        <p:nvSpPr>
          <p:cNvPr id="7" name="Ellipse 6"/>
          <p:cNvSpPr/>
          <p:nvPr/>
        </p:nvSpPr>
        <p:spPr>
          <a:xfrm>
            <a:off x="2843808" y="4509120"/>
            <a:ext cx="144016" cy="144016"/>
          </a:xfrm>
          <a:prstGeom prst="ellipse">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9" name="Ellipse 8"/>
          <p:cNvSpPr/>
          <p:nvPr/>
        </p:nvSpPr>
        <p:spPr>
          <a:xfrm flipH="1">
            <a:off x="2843808" y="4680837"/>
            <a:ext cx="144016" cy="288032"/>
          </a:xfrm>
          <a:prstGeom prst="ellipse">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10" name="Ellipse 9"/>
          <p:cNvSpPr/>
          <p:nvPr/>
        </p:nvSpPr>
        <p:spPr>
          <a:xfrm>
            <a:off x="5976156" y="4077072"/>
            <a:ext cx="144016" cy="130924"/>
          </a:xfrm>
          <a:prstGeom prst="ellipse">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11" name="Ellipse 10"/>
          <p:cNvSpPr/>
          <p:nvPr/>
        </p:nvSpPr>
        <p:spPr>
          <a:xfrm flipH="1">
            <a:off x="5976155" y="4221088"/>
            <a:ext cx="138417" cy="333752"/>
          </a:xfrm>
          <a:prstGeom prst="ellipse">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12" name="Flussdiagramm: Verbindungsstelle 6"/>
          <p:cNvSpPr/>
          <p:nvPr/>
        </p:nvSpPr>
        <p:spPr>
          <a:xfrm>
            <a:off x="5796136" y="4005064"/>
            <a:ext cx="144016" cy="178050"/>
          </a:xfrm>
          <a:prstGeom prst="flowChartConnector">
            <a:avLst/>
          </a:prstGeom>
          <a:solidFill>
            <a:schemeClr val="tx2">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13" name="Flussdiagramm: Auszug 12"/>
          <p:cNvSpPr/>
          <p:nvPr/>
        </p:nvSpPr>
        <p:spPr>
          <a:xfrm>
            <a:off x="6150575" y="4221088"/>
            <a:ext cx="166897" cy="288032"/>
          </a:xfrm>
          <a:prstGeom prst="flowChartExtract">
            <a:avLst/>
          </a:prstGeom>
          <a:solidFill>
            <a:schemeClr val="tx2">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14" name="Rechteck 13"/>
          <p:cNvSpPr/>
          <p:nvPr/>
        </p:nvSpPr>
        <p:spPr>
          <a:xfrm>
            <a:off x="5796136" y="4221088"/>
            <a:ext cx="144016" cy="288032"/>
          </a:xfrm>
          <a:prstGeom prst="rect">
            <a:avLst/>
          </a:prstGeom>
          <a:solidFill>
            <a:schemeClr val="tx2">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15" name="Flussdiagramm: Verbindungsstelle 6"/>
          <p:cNvSpPr/>
          <p:nvPr/>
        </p:nvSpPr>
        <p:spPr>
          <a:xfrm>
            <a:off x="6156176" y="4043038"/>
            <a:ext cx="144016" cy="178050"/>
          </a:xfrm>
          <a:prstGeom prst="flowChartConnector">
            <a:avLst/>
          </a:prstGeom>
          <a:solidFill>
            <a:schemeClr val="tx2">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16" name="Rechteck 15"/>
          <p:cNvSpPr/>
          <p:nvPr/>
        </p:nvSpPr>
        <p:spPr>
          <a:xfrm>
            <a:off x="5652120" y="5445224"/>
            <a:ext cx="1547720" cy="576064"/>
          </a:xfrm>
          <a:prstGeom prst="rect">
            <a:avLst/>
          </a:prstGeom>
          <a:solidFill>
            <a:schemeClr val="bg1"/>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17" name="Rechteck 16"/>
          <p:cNvSpPr/>
          <p:nvPr/>
        </p:nvSpPr>
        <p:spPr>
          <a:xfrm>
            <a:off x="5796136" y="5687536"/>
            <a:ext cx="144016" cy="288032"/>
          </a:xfrm>
          <a:prstGeom prst="rect">
            <a:avLst/>
          </a:prstGeom>
          <a:solidFill>
            <a:schemeClr val="accent4">
              <a:lumMod val="65000"/>
              <a:lumOff val="3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18" name="Rechteck 17"/>
          <p:cNvSpPr/>
          <p:nvPr/>
        </p:nvSpPr>
        <p:spPr>
          <a:xfrm>
            <a:off x="5652120" y="5208362"/>
            <a:ext cx="1547720" cy="191142"/>
          </a:xfrm>
          <a:prstGeom prst="rect">
            <a:avLst/>
          </a:prstGeom>
          <a:solidFill>
            <a:schemeClr val="bg1"/>
          </a:solidFill>
          <a:ln w="6350">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algn="ctr"/>
            <a:r>
              <a:rPr lang="de-CH" sz="1000" dirty="0"/>
              <a:t>Schule/Betrieb</a:t>
            </a:r>
          </a:p>
        </p:txBody>
      </p:sp>
      <p:sp>
        <p:nvSpPr>
          <p:cNvPr id="19" name="Rechteck 18"/>
          <p:cNvSpPr/>
          <p:nvPr/>
        </p:nvSpPr>
        <p:spPr>
          <a:xfrm>
            <a:off x="6732240" y="5661248"/>
            <a:ext cx="360040" cy="144016"/>
          </a:xfrm>
          <a:prstGeom prst="rect">
            <a:avLst/>
          </a:prstGeom>
          <a:solidFill>
            <a:schemeClr val="bg1"/>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20" name="Rechteck 19"/>
          <p:cNvSpPr/>
          <p:nvPr/>
        </p:nvSpPr>
        <p:spPr>
          <a:xfrm>
            <a:off x="6156176" y="5661248"/>
            <a:ext cx="360040" cy="144016"/>
          </a:xfrm>
          <a:prstGeom prst="rect">
            <a:avLst/>
          </a:prstGeom>
          <a:solidFill>
            <a:schemeClr val="bg1"/>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21" name="Gleichschenkliges Dreieck 20"/>
          <p:cNvSpPr/>
          <p:nvPr/>
        </p:nvSpPr>
        <p:spPr>
          <a:xfrm>
            <a:off x="5652120" y="5039464"/>
            <a:ext cx="1547720" cy="168898"/>
          </a:xfrm>
          <a:prstGeom prst="triangle">
            <a:avLst/>
          </a:prstGeom>
          <a:solidFill>
            <a:schemeClr val="accent4">
              <a:lumMod val="50000"/>
              <a:lumOff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22" name="Flussdiagramm: Verbindungsstelle 6"/>
          <p:cNvSpPr/>
          <p:nvPr/>
        </p:nvSpPr>
        <p:spPr>
          <a:xfrm>
            <a:off x="7452320" y="5589240"/>
            <a:ext cx="144016" cy="178050"/>
          </a:xfrm>
          <a:prstGeom prst="flowChartConnector">
            <a:avLst/>
          </a:prstGeom>
          <a:solidFill>
            <a:srgbClr val="9999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23" name="Rechteck 22"/>
          <p:cNvSpPr/>
          <p:nvPr/>
        </p:nvSpPr>
        <p:spPr>
          <a:xfrm>
            <a:off x="7452320" y="5805264"/>
            <a:ext cx="144016" cy="288032"/>
          </a:xfrm>
          <a:prstGeom prst="rect">
            <a:avLst/>
          </a:prstGeom>
          <a:solidFill>
            <a:srgbClr val="9999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24" name="Gewitterblitz 23"/>
          <p:cNvSpPr/>
          <p:nvPr/>
        </p:nvSpPr>
        <p:spPr>
          <a:xfrm>
            <a:off x="5873727" y="3813584"/>
            <a:ext cx="144016" cy="504056"/>
          </a:xfrm>
          <a:prstGeom prst="lightningBol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25" name="Ellipse 24"/>
          <p:cNvSpPr/>
          <p:nvPr/>
        </p:nvSpPr>
        <p:spPr>
          <a:xfrm>
            <a:off x="7308304" y="5687536"/>
            <a:ext cx="144016" cy="130924"/>
          </a:xfrm>
          <a:prstGeom prst="ellipse">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26" name="Ellipse 25"/>
          <p:cNvSpPr/>
          <p:nvPr/>
        </p:nvSpPr>
        <p:spPr>
          <a:xfrm flipH="1">
            <a:off x="7308303" y="5831552"/>
            <a:ext cx="138417" cy="333752"/>
          </a:xfrm>
          <a:prstGeom prst="ellipse">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27" name="Gewitterblitz 26"/>
          <p:cNvSpPr/>
          <p:nvPr/>
        </p:nvSpPr>
        <p:spPr>
          <a:xfrm>
            <a:off x="7020272" y="5085184"/>
            <a:ext cx="144016" cy="504056"/>
          </a:xfrm>
          <a:prstGeom prst="lightningBol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28" name="Ellipse 27"/>
          <p:cNvSpPr/>
          <p:nvPr/>
        </p:nvSpPr>
        <p:spPr>
          <a:xfrm>
            <a:off x="4211961" y="5517232"/>
            <a:ext cx="144016" cy="130924"/>
          </a:xfrm>
          <a:prstGeom prst="ellipse">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29" name="Ellipse 28"/>
          <p:cNvSpPr/>
          <p:nvPr/>
        </p:nvSpPr>
        <p:spPr>
          <a:xfrm flipH="1">
            <a:off x="4211960" y="5661248"/>
            <a:ext cx="138417" cy="333752"/>
          </a:xfrm>
          <a:prstGeom prst="ellipse">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30" name="Ellipse 29"/>
          <p:cNvSpPr/>
          <p:nvPr/>
        </p:nvSpPr>
        <p:spPr>
          <a:xfrm>
            <a:off x="3980734" y="5513529"/>
            <a:ext cx="144016" cy="130924"/>
          </a:xfrm>
          <a:prstGeom prst="ellipse">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31" name="Ellipse 30"/>
          <p:cNvSpPr/>
          <p:nvPr/>
        </p:nvSpPr>
        <p:spPr>
          <a:xfrm flipH="1">
            <a:off x="3986755" y="5678265"/>
            <a:ext cx="138417" cy="333752"/>
          </a:xfrm>
          <a:prstGeom prst="ellipse">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32" name="Ellipse 31"/>
          <p:cNvSpPr/>
          <p:nvPr/>
        </p:nvSpPr>
        <p:spPr>
          <a:xfrm flipH="1">
            <a:off x="4083845" y="5733256"/>
            <a:ext cx="138417" cy="333752"/>
          </a:xfrm>
          <a:prstGeom prst="ellipse">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33" name="Ellipse 32"/>
          <p:cNvSpPr/>
          <p:nvPr/>
        </p:nvSpPr>
        <p:spPr>
          <a:xfrm>
            <a:off x="4381130" y="5554568"/>
            <a:ext cx="144016" cy="130924"/>
          </a:xfrm>
          <a:prstGeom prst="ellipse">
            <a:avLst/>
          </a:prstGeom>
          <a:solidFill>
            <a:schemeClr val="accent2">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34" name="Ellipse 33"/>
          <p:cNvSpPr/>
          <p:nvPr/>
        </p:nvSpPr>
        <p:spPr>
          <a:xfrm flipH="1">
            <a:off x="4349476" y="5698584"/>
            <a:ext cx="138417" cy="333752"/>
          </a:xfrm>
          <a:prstGeom prst="ellipse">
            <a:avLst/>
          </a:prstGeom>
          <a:solidFill>
            <a:schemeClr val="accent2">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35" name="Textfeld 34"/>
          <p:cNvSpPr txBox="1"/>
          <p:nvPr/>
        </p:nvSpPr>
        <p:spPr>
          <a:xfrm>
            <a:off x="5693724" y="3573016"/>
            <a:ext cx="606468" cy="246221"/>
          </a:xfrm>
          <a:prstGeom prst="rect">
            <a:avLst/>
          </a:prstGeom>
          <a:noFill/>
        </p:spPr>
        <p:txBody>
          <a:bodyPr wrap="square" rtlCol="0">
            <a:spAutoFit/>
          </a:bodyPr>
          <a:lstStyle/>
          <a:p>
            <a:r>
              <a:rPr lang="de-CH" sz="1000" dirty="0"/>
              <a:t>Familie</a:t>
            </a:r>
          </a:p>
        </p:txBody>
      </p:sp>
      <p:sp>
        <p:nvSpPr>
          <p:cNvPr id="36" name="Textfeld 35"/>
          <p:cNvSpPr txBox="1"/>
          <p:nvPr/>
        </p:nvSpPr>
        <p:spPr>
          <a:xfrm>
            <a:off x="3980734" y="6135107"/>
            <a:ext cx="606468" cy="246221"/>
          </a:xfrm>
          <a:prstGeom prst="rect">
            <a:avLst/>
          </a:prstGeom>
          <a:noFill/>
        </p:spPr>
        <p:txBody>
          <a:bodyPr wrap="square" rtlCol="0">
            <a:spAutoFit/>
          </a:bodyPr>
          <a:lstStyle/>
          <a:p>
            <a:r>
              <a:rPr lang="de-CH" sz="1000" dirty="0"/>
              <a:t>Peers</a:t>
            </a:r>
          </a:p>
        </p:txBody>
      </p:sp>
      <p:sp>
        <p:nvSpPr>
          <p:cNvPr id="37" name="Ellipse 36"/>
          <p:cNvSpPr/>
          <p:nvPr/>
        </p:nvSpPr>
        <p:spPr>
          <a:xfrm>
            <a:off x="1043608" y="4293096"/>
            <a:ext cx="144016" cy="144016"/>
          </a:xfrm>
          <a:prstGeom prst="ellipse">
            <a:avLst/>
          </a:prstGeom>
          <a:solidFill>
            <a:srgbClr val="00CC9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38" name="Textfeld 37"/>
          <p:cNvSpPr txBox="1"/>
          <p:nvPr/>
        </p:nvSpPr>
        <p:spPr>
          <a:xfrm>
            <a:off x="827584" y="3972525"/>
            <a:ext cx="864096" cy="246221"/>
          </a:xfrm>
          <a:prstGeom prst="rect">
            <a:avLst/>
          </a:prstGeom>
          <a:noFill/>
        </p:spPr>
        <p:txBody>
          <a:bodyPr wrap="square" rtlCol="0">
            <a:spAutoFit/>
          </a:bodyPr>
          <a:lstStyle/>
          <a:p>
            <a:r>
              <a:rPr lang="de-CH" sz="1000" b="1" dirty="0"/>
              <a:t>MST-Team</a:t>
            </a:r>
          </a:p>
        </p:txBody>
      </p:sp>
      <p:sp>
        <p:nvSpPr>
          <p:cNvPr id="39" name="Ellipse 38"/>
          <p:cNvSpPr/>
          <p:nvPr/>
        </p:nvSpPr>
        <p:spPr>
          <a:xfrm flipH="1">
            <a:off x="1043608" y="4437112"/>
            <a:ext cx="144016" cy="288032"/>
          </a:xfrm>
          <a:prstGeom prst="ellipse">
            <a:avLst/>
          </a:prstGeom>
          <a:solidFill>
            <a:srgbClr val="00CC9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40" name="Ellipse 39"/>
          <p:cNvSpPr/>
          <p:nvPr/>
        </p:nvSpPr>
        <p:spPr>
          <a:xfrm>
            <a:off x="755576" y="5085184"/>
            <a:ext cx="144016" cy="144016"/>
          </a:xfrm>
          <a:prstGeom prst="ellipse">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41" name="Ellipse 40"/>
          <p:cNvSpPr/>
          <p:nvPr/>
        </p:nvSpPr>
        <p:spPr>
          <a:xfrm flipH="1">
            <a:off x="755576" y="5229200"/>
            <a:ext cx="144016" cy="288032"/>
          </a:xfrm>
          <a:prstGeom prst="ellipse">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42" name="Ellipse 41"/>
          <p:cNvSpPr/>
          <p:nvPr/>
        </p:nvSpPr>
        <p:spPr>
          <a:xfrm>
            <a:off x="971600" y="5229200"/>
            <a:ext cx="144016" cy="144016"/>
          </a:xfrm>
          <a:prstGeom prst="ellipse">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43" name="Ellipse 42"/>
          <p:cNvSpPr/>
          <p:nvPr/>
        </p:nvSpPr>
        <p:spPr>
          <a:xfrm flipH="1">
            <a:off x="971600" y="5373216"/>
            <a:ext cx="144016" cy="288032"/>
          </a:xfrm>
          <a:prstGeom prst="ellipse">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44" name="Ellipse 43"/>
          <p:cNvSpPr/>
          <p:nvPr/>
        </p:nvSpPr>
        <p:spPr>
          <a:xfrm>
            <a:off x="1187624" y="5229200"/>
            <a:ext cx="144016" cy="144016"/>
          </a:xfrm>
          <a:prstGeom prst="ellipse">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45" name="Ellipse 44"/>
          <p:cNvSpPr/>
          <p:nvPr/>
        </p:nvSpPr>
        <p:spPr>
          <a:xfrm flipH="1">
            <a:off x="1187624" y="5373216"/>
            <a:ext cx="144016" cy="288032"/>
          </a:xfrm>
          <a:prstGeom prst="ellipse">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46" name="Ellipse 45"/>
          <p:cNvSpPr/>
          <p:nvPr/>
        </p:nvSpPr>
        <p:spPr>
          <a:xfrm>
            <a:off x="1475656" y="5157192"/>
            <a:ext cx="144016" cy="144016"/>
          </a:xfrm>
          <a:prstGeom prst="ellipse">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47" name="Ellipse 46"/>
          <p:cNvSpPr/>
          <p:nvPr/>
        </p:nvSpPr>
        <p:spPr>
          <a:xfrm flipH="1">
            <a:off x="1475656" y="5301208"/>
            <a:ext cx="144016" cy="288032"/>
          </a:xfrm>
          <a:prstGeom prst="ellipse">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49" name="Textfeld 48"/>
          <p:cNvSpPr txBox="1"/>
          <p:nvPr/>
        </p:nvSpPr>
        <p:spPr>
          <a:xfrm>
            <a:off x="3713488" y="3777640"/>
            <a:ext cx="1152128" cy="246221"/>
          </a:xfrm>
          <a:prstGeom prst="rect">
            <a:avLst/>
          </a:prstGeom>
          <a:noFill/>
        </p:spPr>
        <p:txBody>
          <a:bodyPr wrap="square" rtlCol="0">
            <a:spAutoFit/>
          </a:bodyPr>
          <a:lstStyle/>
          <a:p>
            <a:r>
              <a:rPr lang="de-CH" sz="1000" dirty="0"/>
              <a:t>Systemsprenger</a:t>
            </a:r>
          </a:p>
        </p:txBody>
      </p:sp>
      <p:sp>
        <p:nvSpPr>
          <p:cNvPr id="51" name="Textfeld 50"/>
          <p:cNvSpPr txBox="1"/>
          <p:nvPr/>
        </p:nvSpPr>
        <p:spPr>
          <a:xfrm>
            <a:off x="683568" y="4730632"/>
            <a:ext cx="864096" cy="246221"/>
          </a:xfrm>
          <a:prstGeom prst="rect">
            <a:avLst/>
          </a:prstGeom>
          <a:noFill/>
          <a:ln>
            <a:solidFill>
              <a:schemeClr val="tx1"/>
            </a:solidFill>
          </a:ln>
        </p:spPr>
        <p:txBody>
          <a:bodyPr wrap="square" rtlCol="0">
            <a:spAutoFit/>
          </a:bodyPr>
          <a:lstStyle/>
          <a:p>
            <a:r>
              <a:rPr lang="de-CH" sz="1000" dirty="0"/>
              <a:t>Teamleiter</a:t>
            </a:r>
          </a:p>
        </p:txBody>
      </p:sp>
      <p:sp>
        <p:nvSpPr>
          <p:cNvPr id="52" name="Textfeld 51"/>
          <p:cNvSpPr txBox="1"/>
          <p:nvPr/>
        </p:nvSpPr>
        <p:spPr>
          <a:xfrm>
            <a:off x="611560" y="5733256"/>
            <a:ext cx="1224136" cy="246221"/>
          </a:xfrm>
          <a:prstGeom prst="rect">
            <a:avLst/>
          </a:prstGeom>
          <a:noFill/>
          <a:ln>
            <a:solidFill>
              <a:schemeClr val="accent4">
                <a:lumMod val="50000"/>
                <a:lumOff val="50000"/>
              </a:schemeClr>
            </a:solidFill>
          </a:ln>
        </p:spPr>
        <p:txBody>
          <a:bodyPr wrap="square" rtlCol="0">
            <a:spAutoFit/>
          </a:bodyPr>
          <a:lstStyle/>
          <a:p>
            <a:r>
              <a:rPr lang="de-CH" sz="1000" dirty="0"/>
              <a:t>MST-Therapeuten</a:t>
            </a:r>
          </a:p>
        </p:txBody>
      </p:sp>
      <p:cxnSp>
        <p:nvCxnSpPr>
          <p:cNvPr id="56" name="Gerade Verbindung mit Pfeil 55"/>
          <p:cNvCxnSpPr/>
          <p:nvPr/>
        </p:nvCxnSpPr>
        <p:spPr>
          <a:xfrm flipV="1">
            <a:off x="1691680" y="4745712"/>
            <a:ext cx="1008112" cy="6272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Ellipse 56"/>
          <p:cNvSpPr/>
          <p:nvPr/>
        </p:nvSpPr>
        <p:spPr>
          <a:xfrm>
            <a:off x="4139952" y="4031352"/>
            <a:ext cx="144016" cy="130924"/>
          </a:xfrm>
          <a:prstGeom prst="ellipse">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58" name="Ellipse 57"/>
          <p:cNvSpPr/>
          <p:nvPr/>
        </p:nvSpPr>
        <p:spPr>
          <a:xfrm flipH="1">
            <a:off x="4139951" y="4175368"/>
            <a:ext cx="138417" cy="333752"/>
          </a:xfrm>
          <a:prstGeom prst="ellipse">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59" name="Ellipse 58"/>
          <p:cNvSpPr/>
          <p:nvPr/>
        </p:nvSpPr>
        <p:spPr>
          <a:xfrm>
            <a:off x="4067944" y="5589240"/>
            <a:ext cx="144016" cy="130924"/>
          </a:xfrm>
          <a:prstGeom prst="ellipse">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cxnSp>
        <p:nvCxnSpPr>
          <p:cNvPr id="60" name="Gerade Verbindung mit Pfeil 59"/>
          <p:cNvCxnSpPr/>
          <p:nvPr/>
        </p:nvCxnSpPr>
        <p:spPr>
          <a:xfrm flipV="1">
            <a:off x="3163342" y="4517627"/>
            <a:ext cx="2427936" cy="2280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Gerade Verbindung mit Pfeil 63"/>
          <p:cNvCxnSpPr/>
          <p:nvPr/>
        </p:nvCxnSpPr>
        <p:spPr>
          <a:xfrm flipV="1">
            <a:off x="3193752" y="4293096"/>
            <a:ext cx="658168" cy="3316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p:nvPr/>
        </p:nvCxnSpPr>
        <p:spPr>
          <a:xfrm>
            <a:off x="3193752" y="4914530"/>
            <a:ext cx="2242344" cy="6681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Gerade Verbindung mit Pfeil 68"/>
          <p:cNvCxnSpPr/>
          <p:nvPr/>
        </p:nvCxnSpPr>
        <p:spPr>
          <a:xfrm>
            <a:off x="3168447" y="5157192"/>
            <a:ext cx="674957" cy="4490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mit Pfeil 74"/>
          <p:cNvCxnSpPr/>
          <p:nvPr/>
        </p:nvCxnSpPr>
        <p:spPr>
          <a:xfrm flipV="1">
            <a:off x="1804194" y="4644834"/>
            <a:ext cx="841737" cy="32437"/>
          </a:xfrm>
          <a:prstGeom prst="straightConnector1">
            <a:avLst/>
          </a:prstGeom>
          <a:ln w="53975" cmpd="sng">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139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MST-Programm</a:t>
            </a:r>
          </a:p>
        </p:txBody>
      </p:sp>
      <p:sp>
        <p:nvSpPr>
          <p:cNvPr id="3" name="Inhaltsplatzhalter 2"/>
          <p:cNvSpPr>
            <a:spLocks noGrp="1"/>
          </p:cNvSpPr>
          <p:nvPr>
            <p:ph sz="half" idx="1"/>
          </p:nvPr>
        </p:nvSpPr>
        <p:spPr>
          <a:xfrm>
            <a:off x="429057" y="1458496"/>
            <a:ext cx="8316352" cy="4896544"/>
          </a:xfrm>
        </p:spPr>
        <p:txBody>
          <a:bodyPr/>
          <a:lstStyle/>
          <a:p>
            <a:pPr marL="0" indent="0">
              <a:buNone/>
            </a:pPr>
            <a:r>
              <a:rPr lang="de-CH" sz="1800" b="1" dirty="0"/>
              <a:t>Indikation</a:t>
            </a:r>
          </a:p>
          <a:p>
            <a:pPr>
              <a:buFontTx/>
              <a:buChar char="-"/>
            </a:pPr>
            <a:r>
              <a:rPr lang="de-CH" sz="1800" dirty="0"/>
              <a:t>Jugendliche zwischen 12 &amp; 17 Jahren </a:t>
            </a:r>
          </a:p>
          <a:p>
            <a:pPr>
              <a:buFontTx/>
              <a:buChar char="-"/>
            </a:pPr>
            <a:r>
              <a:rPr lang="de-CH" sz="1800" dirty="0"/>
              <a:t>schwere SSV evtl. kombiniert mit Substanzmissbrauch</a:t>
            </a:r>
          </a:p>
          <a:p>
            <a:pPr>
              <a:buFontTx/>
              <a:buChar char="-"/>
            </a:pPr>
            <a:r>
              <a:rPr lang="de-CH" sz="1800" dirty="0"/>
              <a:t>drohender Schulausschluss oder Ausbildung ist stark gefährdet</a:t>
            </a:r>
          </a:p>
          <a:p>
            <a:pPr>
              <a:buFontTx/>
              <a:buChar char="-"/>
            </a:pPr>
            <a:r>
              <a:rPr lang="de-CH" sz="1800" dirty="0"/>
              <a:t>Drohende Fremdplatzierung</a:t>
            </a:r>
          </a:p>
          <a:p>
            <a:pPr marL="0" indent="0">
              <a:buNone/>
            </a:pPr>
            <a:endParaRPr lang="de-CH" sz="1800" b="1" dirty="0"/>
          </a:p>
          <a:p>
            <a:pPr marL="0" indent="0">
              <a:buNone/>
            </a:pPr>
            <a:r>
              <a:rPr lang="de-CH" sz="1800" b="1" dirty="0"/>
              <a:t>Erklärtes Ziel</a:t>
            </a:r>
          </a:p>
          <a:p>
            <a:pPr marL="0" indent="0">
              <a:buNone/>
            </a:pPr>
            <a:r>
              <a:rPr lang="de-CH" sz="1800" dirty="0"/>
              <a:t>Verhinderung Platzierung &amp; Überführung der Behandlung in ambulantes Setting </a:t>
            </a:r>
          </a:p>
          <a:p>
            <a:pPr marL="0" indent="0">
              <a:buNone/>
            </a:pPr>
            <a:r>
              <a:rPr lang="de-CH" sz="1800" b="1" dirty="0"/>
              <a:t>Zielerreichung</a:t>
            </a:r>
            <a:r>
              <a:rPr lang="de-CH" sz="1800" dirty="0"/>
              <a:t> binnen 130 - 150 Behandlungstagen </a:t>
            </a:r>
          </a:p>
          <a:p>
            <a:pPr marL="0" indent="0">
              <a:buNone/>
            </a:pPr>
            <a:endParaRPr lang="de-CH" sz="1800" b="1" dirty="0"/>
          </a:p>
          <a:p>
            <a:pPr marL="0" indent="0">
              <a:buNone/>
            </a:pPr>
            <a:r>
              <a:rPr lang="de-CH" sz="1800" b="1" dirty="0"/>
              <a:t>Hauptwirkfaktoren</a:t>
            </a:r>
          </a:p>
          <a:p>
            <a:pPr>
              <a:buFontTx/>
              <a:buChar char="-"/>
            </a:pPr>
            <a:r>
              <a:rPr lang="de-CH" sz="1800" dirty="0"/>
              <a:t>gemeinsam verantwortliches Team und aufsuchenden Arbeit in den Systemen direkt vor Ort</a:t>
            </a:r>
          </a:p>
          <a:p>
            <a:pPr>
              <a:buFontTx/>
              <a:buChar char="-"/>
            </a:pPr>
            <a:r>
              <a:rPr lang="de-CH" sz="1800" dirty="0"/>
              <a:t>hohe Behandlungsintensität mit 24-Stunden-Bereitschaftsdienst</a:t>
            </a:r>
          </a:p>
        </p:txBody>
      </p:sp>
      <p:sp>
        <p:nvSpPr>
          <p:cNvPr id="4" name="Datumsplatzhalter 3"/>
          <p:cNvSpPr>
            <a:spLocks noGrp="1"/>
          </p:cNvSpPr>
          <p:nvPr>
            <p:ph type="dt" sz="half" idx="10"/>
          </p:nvPr>
        </p:nvSpPr>
        <p:spPr/>
        <p:txBody>
          <a:bodyPr/>
          <a:lstStyle/>
          <a:p>
            <a:r>
              <a:rPr lang="de-DE" dirty="0" err="1"/>
              <a:t>Ganterschwil</a:t>
            </a:r>
            <a:r>
              <a:rPr lang="de-DE" dirty="0"/>
              <a:t>, 11. November 2021</a:t>
            </a:r>
            <a:endParaRPr lang="en-US" dirty="0"/>
          </a:p>
        </p:txBody>
      </p:sp>
      <p:sp>
        <p:nvSpPr>
          <p:cNvPr id="5" name="Fußzeilenplatzhalter 4"/>
          <p:cNvSpPr>
            <a:spLocks noGrp="1"/>
          </p:cNvSpPr>
          <p:nvPr>
            <p:ph type="ftr" sz="quarter" idx="11"/>
          </p:nvPr>
        </p:nvSpPr>
        <p:spPr/>
        <p:txBody>
          <a:bodyPr/>
          <a:lstStyle/>
          <a:p>
            <a:r>
              <a:rPr lang="de-CH"/>
              <a:t>UNIVERSITÄRE PSYCHIATRISCHE DIENSTE BERN (UPD)</a:t>
            </a:r>
            <a:endParaRPr lang="en-US" dirty="0"/>
          </a:p>
        </p:txBody>
      </p:sp>
      <p:sp>
        <p:nvSpPr>
          <p:cNvPr id="6" name="Foliennummernplatzhalter 5"/>
          <p:cNvSpPr>
            <a:spLocks noGrp="1"/>
          </p:cNvSpPr>
          <p:nvPr>
            <p:ph type="sldNum" sz="quarter" idx="12"/>
          </p:nvPr>
        </p:nvSpPr>
        <p:spPr/>
        <p:txBody>
          <a:bodyPr/>
          <a:lstStyle/>
          <a:p>
            <a:fld id="{0E7B0C66-FBC7-4A14-A4CF-FE73E1ECC114}" type="slidenum">
              <a:rPr lang="en-US" smtClean="0"/>
              <a:pPr/>
              <a:t>15</a:t>
            </a:fld>
            <a:endParaRPr lang="en-US"/>
          </a:p>
        </p:txBody>
      </p:sp>
    </p:spTree>
    <p:extLst>
      <p:ext uri="{BB962C8B-B14F-4D97-AF65-F5344CB8AC3E}">
        <p14:creationId xmlns:p14="http://schemas.microsoft.com/office/powerpoint/2010/main" val="2259839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dirty="0"/>
              <a:t>MST </a:t>
            </a:r>
            <a:r>
              <a:rPr lang="de-CH" sz="2000" dirty="0"/>
              <a:t>-analytischer Prozess-</a:t>
            </a:r>
          </a:p>
        </p:txBody>
      </p:sp>
      <p:sp>
        <p:nvSpPr>
          <p:cNvPr id="4" name="Datumsplatzhalter 3"/>
          <p:cNvSpPr>
            <a:spLocks noGrp="1"/>
          </p:cNvSpPr>
          <p:nvPr>
            <p:ph type="dt" sz="half" idx="10"/>
          </p:nvPr>
        </p:nvSpPr>
        <p:spPr/>
        <p:txBody>
          <a:bodyPr/>
          <a:lstStyle/>
          <a:p>
            <a:r>
              <a:rPr lang="de-DE" dirty="0" err="1"/>
              <a:t>Ganterschwil</a:t>
            </a:r>
            <a:r>
              <a:rPr lang="de-DE" dirty="0"/>
              <a:t>, 11. November 2021</a:t>
            </a:r>
            <a:endParaRPr lang="en-US" dirty="0"/>
          </a:p>
        </p:txBody>
      </p:sp>
      <p:sp>
        <p:nvSpPr>
          <p:cNvPr id="5" name="Fußzeilenplatzhalter 4"/>
          <p:cNvSpPr>
            <a:spLocks noGrp="1"/>
          </p:cNvSpPr>
          <p:nvPr>
            <p:ph type="ftr" sz="quarter" idx="11"/>
          </p:nvPr>
        </p:nvSpPr>
        <p:spPr/>
        <p:txBody>
          <a:bodyPr/>
          <a:lstStyle/>
          <a:p>
            <a:r>
              <a:rPr lang="de-CH"/>
              <a:t>UNIVERSITÄRE PSYCHIATRISCHE DIENSTE BERN (UPD)</a:t>
            </a:r>
            <a:endParaRPr lang="en-US" dirty="0"/>
          </a:p>
        </p:txBody>
      </p:sp>
      <p:sp>
        <p:nvSpPr>
          <p:cNvPr id="6" name="Foliennummernplatzhalter 5"/>
          <p:cNvSpPr>
            <a:spLocks noGrp="1"/>
          </p:cNvSpPr>
          <p:nvPr>
            <p:ph type="sldNum" sz="quarter" idx="12"/>
          </p:nvPr>
        </p:nvSpPr>
        <p:spPr/>
        <p:txBody>
          <a:bodyPr/>
          <a:lstStyle/>
          <a:p>
            <a:fld id="{0E7B0C66-FBC7-4A14-A4CF-FE73E1ECC114}" type="slidenum">
              <a:rPr lang="en-US" smtClean="0"/>
              <a:pPr/>
              <a:t>16</a:t>
            </a:fld>
            <a:endParaRPr lang="en-US"/>
          </a:p>
        </p:txBody>
      </p:sp>
      <p:pic>
        <p:nvPicPr>
          <p:cNvPr id="3" name="Grafik 2"/>
          <p:cNvPicPr>
            <a:picLocks noChangeAspect="1"/>
          </p:cNvPicPr>
          <p:nvPr/>
        </p:nvPicPr>
        <p:blipFill>
          <a:blip r:embed="rId3"/>
          <a:stretch>
            <a:fillRect/>
          </a:stretch>
        </p:blipFill>
        <p:spPr>
          <a:xfrm>
            <a:off x="1907704" y="1480282"/>
            <a:ext cx="5382376" cy="4887007"/>
          </a:xfrm>
          <a:prstGeom prst="rect">
            <a:avLst/>
          </a:prstGeom>
        </p:spPr>
      </p:pic>
    </p:spTree>
    <p:extLst>
      <p:ext uri="{BB962C8B-B14F-4D97-AF65-F5344CB8AC3E}">
        <p14:creationId xmlns:p14="http://schemas.microsoft.com/office/powerpoint/2010/main" val="370119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Aufsuchende Behandlung in der stationären Jugendhilfe</a:t>
            </a:r>
          </a:p>
        </p:txBody>
      </p:sp>
      <p:sp>
        <p:nvSpPr>
          <p:cNvPr id="3" name="Inhaltsplatzhalter 2"/>
          <p:cNvSpPr>
            <a:spLocks noGrp="1"/>
          </p:cNvSpPr>
          <p:nvPr>
            <p:ph idx="1"/>
          </p:nvPr>
        </p:nvSpPr>
        <p:spPr>
          <a:xfrm>
            <a:off x="349858" y="1757843"/>
            <a:ext cx="8259762" cy="4318175"/>
          </a:xfrm>
        </p:spPr>
        <p:txBody>
          <a:bodyPr/>
          <a:lstStyle/>
          <a:p>
            <a:r>
              <a:rPr lang="de-CH" sz="1800" dirty="0"/>
              <a:t>Liaisonpsychologisch/ -psychiatrischer Dienst sucht die Jugendlichen in Einrichtungen der stationären Jugendhilfe auf</a:t>
            </a:r>
          </a:p>
          <a:p>
            <a:pPr marL="0" indent="0">
              <a:buNone/>
            </a:pPr>
            <a:endParaRPr lang="de-CH" sz="1800" dirty="0"/>
          </a:p>
          <a:p>
            <a:r>
              <a:rPr lang="de-CH" sz="1800" dirty="0"/>
              <a:t>Zusammenarbeit interinstitutionell vertraglich geregelt zu Themen wie</a:t>
            </a:r>
          </a:p>
          <a:p>
            <a:pPr lvl="1"/>
            <a:r>
              <a:rPr lang="de-CH" sz="1800" dirty="0"/>
              <a:t>Prozessen </a:t>
            </a:r>
          </a:p>
          <a:p>
            <a:pPr lvl="1"/>
            <a:r>
              <a:rPr lang="de-CH" sz="1800" dirty="0"/>
              <a:t>Qualitätssicherung</a:t>
            </a:r>
          </a:p>
          <a:p>
            <a:pPr lvl="1"/>
            <a:r>
              <a:rPr lang="de-CH" sz="1800" dirty="0"/>
              <a:t>Angebot</a:t>
            </a:r>
          </a:p>
          <a:p>
            <a:pPr marL="363537" lvl="1" indent="0">
              <a:buNone/>
            </a:pPr>
            <a:endParaRPr lang="de-CH" dirty="0"/>
          </a:p>
        </p:txBody>
      </p:sp>
      <p:sp>
        <p:nvSpPr>
          <p:cNvPr id="4" name="Datumsplatzhalter 3"/>
          <p:cNvSpPr>
            <a:spLocks noGrp="1"/>
          </p:cNvSpPr>
          <p:nvPr>
            <p:ph type="dt" sz="half" idx="10"/>
          </p:nvPr>
        </p:nvSpPr>
        <p:spPr/>
        <p:txBody>
          <a:bodyPr/>
          <a:lstStyle/>
          <a:p>
            <a:r>
              <a:rPr lang="de-DE" dirty="0" err="1"/>
              <a:t>Ganterschwil</a:t>
            </a:r>
            <a:r>
              <a:rPr lang="de-DE" dirty="0"/>
              <a:t>, 11. November 2021</a:t>
            </a:r>
            <a:endParaRPr lang="en-US" dirty="0"/>
          </a:p>
        </p:txBody>
      </p:sp>
      <p:sp>
        <p:nvSpPr>
          <p:cNvPr id="5" name="Fußzeilenplatzhalter 4"/>
          <p:cNvSpPr>
            <a:spLocks noGrp="1"/>
          </p:cNvSpPr>
          <p:nvPr>
            <p:ph type="ftr" sz="quarter" idx="11"/>
          </p:nvPr>
        </p:nvSpPr>
        <p:spPr/>
        <p:txBody>
          <a:bodyPr/>
          <a:lstStyle/>
          <a:p>
            <a:r>
              <a:rPr lang="de-CH"/>
              <a:t>UNIVERSITÄRE PSYCHIATRISCHE DIENSTE BERN (UPD)</a:t>
            </a:r>
            <a:endParaRPr lang="en-US" dirty="0"/>
          </a:p>
        </p:txBody>
      </p:sp>
      <p:sp>
        <p:nvSpPr>
          <p:cNvPr id="6" name="Foliennummernplatzhalter 5"/>
          <p:cNvSpPr>
            <a:spLocks noGrp="1"/>
          </p:cNvSpPr>
          <p:nvPr>
            <p:ph type="sldNum" sz="quarter" idx="12"/>
          </p:nvPr>
        </p:nvSpPr>
        <p:spPr/>
        <p:txBody>
          <a:bodyPr/>
          <a:lstStyle/>
          <a:p>
            <a:fld id="{0E7B0C66-FBC7-4A14-A4CF-FE73E1ECC114}" type="slidenum">
              <a:rPr lang="en-US" smtClean="0"/>
              <a:pPr/>
              <a:t>17</a:t>
            </a:fld>
            <a:endParaRPr lang="en-US"/>
          </a:p>
        </p:txBody>
      </p:sp>
      <p:graphicFrame>
        <p:nvGraphicFramePr>
          <p:cNvPr id="7" name="Tabelle 6"/>
          <p:cNvGraphicFramePr>
            <a:graphicFrameLocks noGrp="1"/>
          </p:cNvGraphicFramePr>
          <p:nvPr>
            <p:extLst>
              <p:ext uri="{D42A27DB-BD31-4B8C-83A1-F6EECF244321}">
                <p14:modId xmlns:p14="http://schemas.microsoft.com/office/powerpoint/2010/main" val="4271559947"/>
              </p:ext>
            </p:extLst>
          </p:nvPr>
        </p:nvGraphicFramePr>
        <p:xfrm>
          <a:off x="427038" y="4365104"/>
          <a:ext cx="8105402" cy="1854200"/>
        </p:xfrm>
        <a:graphic>
          <a:graphicData uri="http://schemas.openxmlformats.org/drawingml/2006/table">
            <a:tbl>
              <a:tblPr firstRow="1" bandRow="1">
                <a:tableStyleId>{5C22544A-7EE6-4342-B048-85BDC9FD1C3A}</a:tableStyleId>
              </a:tblPr>
              <a:tblGrid>
                <a:gridCol w="8105402">
                  <a:extLst>
                    <a:ext uri="{9D8B030D-6E8A-4147-A177-3AD203B41FA5}">
                      <a16:colId xmlns:a16="http://schemas.microsoft.com/office/drawing/2014/main" val="3782036816"/>
                    </a:ext>
                  </a:extLst>
                </a:gridCol>
              </a:tblGrid>
              <a:tr h="370840">
                <a:tc>
                  <a:txBody>
                    <a:bodyPr/>
                    <a:lstStyle/>
                    <a:p>
                      <a:r>
                        <a:rPr lang="de-CH" dirty="0"/>
                        <a:t>Angebot</a:t>
                      </a:r>
                    </a:p>
                  </a:txBody>
                  <a:tcPr>
                    <a:solidFill>
                      <a:schemeClr val="tx2">
                        <a:lumMod val="75000"/>
                      </a:schemeClr>
                    </a:solidFill>
                  </a:tcPr>
                </a:tc>
                <a:extLst>
                  <a:ext uri="{0D108BD9-81ED-4DB2-BD59-A6C34878D82A}">
                    <a16:rowId xmlns:a16="http://schemas.microsoft.com/office/drawing/2014/main" val="1321353029"/>
                  </a:ext>
                </a:extLst>
              </a:tr>
              <a:tr h="370840">
                <a:tc>
                  <a:txBody>
                    <a:bodyPr/>
                    <a:lstStyle/>
                    <a:p>
                      <a:pPr marL="0" marR="0" lvl="0" indent="0" algn="l" defTabSz="914400" rtl="0" eaLnBrk="1" fontAlgn="auto" latinLnBrk="0" hangingPunct="1">
                        <a:lnSpc>
                          <a:spcPct val="100000"/>
                        </a:lnSpc>
                        <a:spcBef>
                          <a:spcPct val="20000"/>
                        </a:spcBef>
                        <a:spcAft>
                          <a:spcPts val="0"/>
                        </a:spcAft>
                        <a:buClrTx/>
                        <a:buSzPct val="102000"/>
                        <a:buFont typeface="Arial" pitchFamily="34" charset="0"/>
                        <a:buNone/>
                        <a:tabLst/>
                        <a:defRPr/>
                      </a:pPr>
                      <a:r>
                        <a:rPr kumimoji="0" lang="de-CH"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Diagnostik (Jugendliche*r, gesetzl. Vertretung, Bezugsperson)</a:t>
                      </a:r>
                    </a:p>
                  </a:txBody>
                  <a:tcPr>
                    <a:solidFill>
                      <a:schemeClr val="tx2">
                        <a:lumMod val="20000"/>
                        <a:lumOff val="80000"/>
                      </a:schemeClr>
                    </a:solidFill>
                  </a:tcPr>
                </a:tc>
                <a:extLst>
                  <a:ext uri="{0D108BD9-81ED-4DB2-BD59-A6C34878D82A}">
                    <a16:rowId xmlns:a16="http://schemas.microsoft.com/office/drawing/2014/main" val="449644231"/>
                  </a:ext>
                </a:extLst>
              </a:tr>
              <a:tr h="370840">
                <a:tc>
                  <a:txBody>
                    <a:bodyPr/>
                    <a:lstStyle/>
                    <a:p>
                      <a:pPr marL="0" marR="0" lvl="0" indent="0" algn="l" defTabSz="914400" rtl="0" eaLnBrk="1" fontAlgn="auto" latinLnBrk="0" hangingPunct="1">
                        <a:lnSpc>
                          <a:spcPct val="100000"/>
                        </a:lnSpc>
                        <a:spcBef>
                          <a:spcPct val="20000"/>
                        </a:spcBef>
                        <a:spcAft>
                          <a:spcPts val="0"/>
                        </a:spcAft>
                        <a:buClrTx/>
                        <a:buSzPct val="102000"/>
                        <a:buFont typeface="Arial" pitchFamily="34" charset="0"/>
                        <a:buNone/>
                        <a:tabLst/>
                        <a:defRPr/>
                      </a:pPr>
                      <a:r>
                        <a:rPr kumimoji="0" lang="de-CH"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Koordination </a:t>
                      </a:r>
                      <a:r>
                        <a:rPr kumimoji="0" lang="de-CH" sz="18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Konsile</a:t>
                      </a:r>
                      <a:r>
                        <a:rPr kumimoji="0" lang="de-CH"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(Neuropädiatrie,..)</a:t>
                      </a:r>
                    </a:p>
                  </a:txBody>
                  <a:tcPr>
                    <a:solidFill>
                      <a:schemeClr val="tx2">
                        <a:lumMod val="20000"/>
                        <a:lumOff val="80000"/>
                      </a:schemeClr>
                    </a:solidFill>
                  </a:tcPr>
                </a:tc>
                <a:extLst>
                  <a:ext uri="{0D108BD9-81ED-4DB2-BD59-A6C34878D82A}">
                    <a16:rowId xmlns:a16="http://schemas.microsoft.com/office/drawing/2014/main" val="2483919796"/>
                  </a:ext>
                </a:extLst>
              </a:tr>
              <a:tr h="370840">
                <a:tc>
                  <a:txBody>
                    <a:bodyPr/>
                    <a:lstStyle/>
                    <a:p>
                      <a:pPr marL="0" marR="0" lvl="0" indent="0" algn="l" defTabSz="914400" rtl="0" eaLnBrk="1" fontAlgn="auto" latinLnBrk="0" hangingPunct="1">
                        <a:lnSpc>
                          <a:spcPct val="100000"/>
                        </a:lnSpc>
                        <a:spcBef>
                          <a:spcPct val="20000"/>
                        </a:spcBef>
                        <a:spcAft>
                          <a:spcPts val="0"/>
                        </a:spcAft>
                        <a:buClrTx/>
                        <a:buSzPct val="102000"/>
                        <a:buFont typeface="Arial" pitchFamily="34" charset="0"/>
                        <a:buNone/>
                        <a:tabLst/>
                        <a:defRPr/>
                      </a:pPr>
                      <a:r>
                        <a:rPr kumimoji="0" lang="de-CH"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Behandlung (einzeln, Gruppe)</a:t>
                      </a:r>
                    </a:p>
                  </a:txBody>
                  <a:tcPr>
                    <a:solidFill>
                      <a:schemeClr val="tx2">
                        <a:lumMod val="20000"/>
                        <a:lumOff val="80000"/>
                      </a:schemeClr>
                    </a:solidFill>
                  </a:tcPr>
                </a:tc>
                <a:extLst>
                  <a:ext uri="{0D108BD9-81ED-4DB2-BD59-A6C34878D82A}">
                    <a16:rowId xmlns:a16="http://schemas.microsoft.com/office/drawing/2014/main" val="14304380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Coaching/Psychoedukation der Einrichtung zum Fallverstehen</a:t>
                      </a:r>
                    </a:p>
                  </a:txBody>
                  <a:tcPr>
                    <a:solidFill>
                      <a:schemeClr val="tx2">
                        <a:lumMod val="20000"/>
                        <a:lumOff val="80000"/>
                      </a:schemeClr>
                    </a:solidFill>
                  </a:tcPr>
                </a:tc>
                <a:extLst>
                  <a:ext uri="{0D108BD9-81ED-4DB2-BD59-A6C34878D82A}">
                    <a16:rowId xmlns:a16="http://schemas.microsoft.com/office/drawing/2014/main" val="2917065545"/>
                  </a:ext>
                </a:extLst>
              </a:tr>
            </a:tbl>
          </a:graphicData>
        </a:graphic>
      </p:graphicFrame>
    </p:spTree>
    <p:extLst>
      <p:ext uri="{BB962C8B-B14F-4D97-AF65-F5344CB8AC3E}">
        <p14:creationId xmlns:p14="http://schemas.microsoft.com/office/powerpoint/2010/main" val="2076273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Aufsuchende Behandlung im stationären Jugendvollzug</a:t>
            </a:r>
          </a:p>
        </p:txBody>
      </p:sp>
      <p:sp>
        <p:nvSpPr>
          <p:cNvPr id="3" name="Inhaltsplatzhalter 2"/>
          <p:cNvSpPr>
            <a:spLocks noGrp="1"/>
          </p:cNvSpPr>
          <p:nvPr>
            <p:ph idx="1"/>
          </p:nvPr>
        </p:nvSpPr>
        <p:spPr>
          <a:xfrm>
            <a:off x="452126" y="1631811"/>
            <a:ext cx="8259762" cy="4318175"/>
          </a:xfrm>
        </p:spPr>
        <p:txBody>
          <a:bodyPr/>
          <a:lstStyle/>
          <a:p>
            <a:r>
              <a:rPr lang="de-CH" dirty="0"/>
              <a:t>Liaisonpsychologisch/ -psychiatrischer Dienst sucht die Jugendlichen in Einrichtungen der Jugendabteilung des Regionalgefängnis auf</a:t>
            </a:r>
          </a:p>
          <a:p>
            <a:pPr marL="0" indent="0">
              <a:buNone/>
            </a:pPr>
            <a:endParaRPr lang="de-CH" dirty="0"/>
          </a:p>
          <a:p>
            <a:r>
              <a:rPr lang="de-CH" dirty="0"/>
              <a:t>Zusammenarbeit interinstitutionell vertraglich geregelt zu Themen wie</a:t>
            </a:r>
          </a:p>
          <a:p>
            <a:pPr lvl="1"/>
            <a:r>
              <a:rPr lang="de-CH" dirty="0"/>
              <a:t>Prozessen </a:t>
            </a:r>
          </a:p>
          <a:p>
            <a:pPr lvl="1"/>
            <a:r>
              <a:rPr lang="de-CH" dirty="0"/>
              <a:t>Qualitätssicherung</a:t>
            </a:r>
          </a:p>
          <a:p>
            <a:pPr lvl="1"/>
            <a:r>
              <a:rPr lang="de-CH" dirty="0"/>
              <a:t>Angebot</a:t>
            </a:r>
          </a:p>
          <a:p>
            <a:pPr lvl="1"/>
            <a:endParaRPr lang="de-CH" dirty="0"/>
          </a:p>
          <a:p>
            <a:pPr marL="0" indent="0">
              <a:buNone/>
            </a:pPr>
            <a:endParaRPr lang="de-CH" dirty="0"/>
          </a:p>
        </p:txBody>
      </p:sp>
      <p:sp>
        <p:nvSpPr>
          <p:cNvPr id="4" name="Datumsplatzhalter 3"/>
          <p:cNvSpPr>
            <a:spLocks noGrp="1"/>
          </p:cNvSpPr>
          <p:nvPr>
            <p:ph type="dt" sz="half" idx="10"/>
          </p:nvPr>
        </p:nvSpPr>
        <p:spPr/>
        <p:txBody>
          <a:bodyPr/>
          <a:lstStyle/>
          <a:p>
            <a:r>
              <a:rPr lang="de-DE"/>
              <a:t>Datum über Kopf- Fusszeile eingeben</a:t>
            </a:r>
            <a:endParaRPr lang="en-US"/>
          </a:p>
        </p:txBody>
      </p:sp>
      <p:sp>
        <p:nvSpPr>
          <p:cNvPr id="5" name="Fußzeilenplatzhalter 4"/>
          <p:cNvSpPr>
            <a:spLocks noGrp="1"/>
          </p:cNvSpPr>
          <p:nvPr>
            <p:ph type="ftr" sz="quarter" idx="11"/>
          </p:nvPr>
        </p:nvSpPr>
        <p:spPr/>
        <p:txBody>
          <a:bodyPr/>
          <a:lstStyle/>
          <a:p>
            <a:r>
              <a:rPr lang="de-CH"/>
              <a:t>UNIVERSITÄRE PSYCHIATRISCHE DIENSTE BERN (UPD)</a:t>
            </a:r>
            <a:endParaRPr lang="en-US" dirty="0"/>
          </a:p>
        </p:txBody>
      </p:sp>
      <p:sp>
        <p:nvSpPr>
          <p:cNvPr id="6" name="Foliennummernplatzhalter 5"/>
          <p:cNvSpPr>
            <a:spLocks noGrp="1"/>
          </p:cNvSpPr>
          <p:nvPr>
            <p:ph type="sldNum" sz="quarter" idx="12"/>
          </p:nvPr>
        </p:nvSpPr>
        <p:spPr/>
        <p:txBody>
          <a:bodyPr/>
          <a:lstStyle/>
          <a:p>
            <a:fld id="{0E7B0C66-FBC7-4A14-A4CF-FE73E1ECC114}" type="slidenum">
              <a:rPr lang="en-US" smtClean="0"/>
              <a:pPr/>
              <a:t>18</a:t>
            </a:fld>
            <a:endParaRPr lang="en-US"/>
          </a:p>
        </p:txBody>
      </p:sp>
      <p:graphicFrame>
        <p:nvGraphicFramePr>
          <p:cNvPr id="7" name="Tabelle 6"/>
          <p:cNvGraphicFramePr>
            <a:graphicFrameLocks noGrp="1"/>
          </p:cNvGraphicFramePr>
          <p:nvPr>
            <p:extLst>
              <p:ext uri="{D42A27DB-BD31-4B8C-83A1-F6EECF244321}">
                <p14:modId xmlns:p14="http://schemas.microsoft.com/office/powerpoint/2010/main" val="424076923"/>
              </p:ext>
            </p:extLst>
          </p:nvPr>
        </p:nvGraphicFramePr>
        <p:xfrm>
          <a:off x="427038" y="4437112"/>
          <a:ext cx="8105402" cy="1559560"/>
        </p:xfrm>
        <a:graphic>
          <a:graphicData uri="http://schemas.openxmlformats.org/drawingml/2006/table">
            <a:tbl>
              <a:tblPr firstRow="1" bandRow="1">
                <a:tableStyleId>{5C22544A-7EE6-4342-B048-85BDC9FD1C3A}</a:tableStyleId>
              </a:tblPr>
              <a:tblGrid>
                <a:gridCol w="8105402">
                  <a:extLst>
                    <a:ext uri="{9D8B030D-6E8A-4147-A177-3AD203B41FA5}">
                      <a16:colId xmlns:a16="http://schemas.microsoft.com/office/drawing/2014/main" val="3782036816"/>
                    </a:ext>
                  </a:extLst>
                </a:gridCol>
              </a:tblGrid>
              <a:tr h="370840">
                <a:tc>
                  <a:txBody>
                    <a:bodyPr/>
                    <a:lstStyle/>
                    <a:p>
                      <a:r>
                        <a:rPr lang="de-CH" dirty="0"/>
                        <a:t>Angebot</a:t>
                      </a:r>
                    </a:p>
                  </a:txBody>
                  <a:tcPr>
                    <a:solidFill>
                      <a:schemeClr val="tx2"/>
                    </a:solidFill>
                  </a:tcPr>
                </a:tc>
                <a:extLst>
                  <a:ext uri="{0D108BD9-81ED-4DB2-BD59-A6C34878D82A}">
                    <a16:rowId xmlns:a16="http://schemas.microsoft.com/office/drawing/2014/main" val="1321353029"/>
                  </a:ext>
                </a:extLst>
              </a:tr>
              <a:tr h="370840">
                <a:tc>
                  <a:txBody>
                    <a:bodyPr/>
                    <a:lstStyle/>
                    <a:p>
                      <a:pPr marL="0" marR="0" lvl="0" indent="0" algn="l" defTabSz="914400" rtl="0" eaLnBrk="1" fontAlgn="auto" latinLnBrk="0" hangingPunct="1">
                        <a:lnSpc>
                          <a:spcPct val="100000"/>
                        </a:lnSpc>
                        <a:spcBef>
                          <a:spcPct val="20000"/>
                        </a:spcBef>
                        <a:spcAft>
                          <a:spcPts val="0"/>
                        </a:spcAft>
                        <a:buClrTx/>
                        <a:buSzPct val="102000"/>
                        <a:buFont typeface="Arial" pitchFamily="34" charset="0"/>
                        <a:buNone/>
                        <a:tabLst/>
                        <a:defRPr/>
                      </a:pPr>
                      <a:r>
                        <a:rPr kumimoji="0" lang="de-CH"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Diagnostik (i.S. Krisenintervention)</a:t>
                      </a:r>
                    </a:p>
                  </a:txBody>
                  <a:tcPr>
                    <a:solidFill>
                      <a:schemeClr val="tx2">
                        <a:lumMod val="20000"/>
                        <a:lumOff val="80000"/>
                      </a:schemeClr>
                    </a:solidFill>
                  </a:tcPr>
                </a:tc>
                <a:extLst>
                  <a:ext uri="{0D108BD9-81ED-4DB2-BD59-A6C34878D82A}">
                    <a16:rowId xmlns:a16="http://schemas.microsoft.com/office/drawing/2014/main" val="449644231"/>
                  </a:ext>
                </a:extLst>
              </a:tr>
              <a:tr h="370840">
                <a:tc>
                  <a:txBody>
                    <a:bodyPr/>
                    <a:lstStyle/>
                    <a:p>
                      <a:pPr marL="0" marR="0" lvl="0" indent="0" algn="l" defTabSz="914400" rtl="0" eaLnBrk="1" fontAlgn="auto" latinLnBrk="0" hangingPunct="1">
                        <a:lnSpc>
                          <a:spcPct val="100000"/>
                        </a:lnSpc>
                        <a:spcBef>
                          <a:spcPct val="20000"/>
                        </a:spcBef>
                        <a:spcAft>
                          <a:spcPts val="0"/>
                        </a:spcAft>
                        <a:buClrTx/>
                        <a:buSzPct val="102000"/>
                        <a:buFont typeface="Arial" pitchFamily="34" charset="0"/>
                        <a:buNone/>
                        <a:tabLst/>
                        <a:defRPr/>
                      </a:pPr>
                      <a:r>
                        <a:rPr kumimoji="0" lang="de-CH"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Behandlung (einzeln)</a:t>
                      </a:r>
                    </a:p>
                  </a:txBody>
                  <a:tcPr>
                    <a:solidFill>
                      <a:schemeClr val="tx2">
                        <a:lumMod val="20000"/>
                        <a:lumOff val="80000"/>
                      </a:schemeClr>
                    </a:solidFill>
                  </a:tcPr>
                </a:tc>
                <a:extLst>
                  <a:ext uri="{0D108BD9-81ED-4DB2-BD59-A6C34878D82A}">
                    <a16:rowId xmlns:a16="http://schemas.microsoft.com/office/drawing/2014/main" val="2483919796"/>
                  </a:ext>
                </a:extLst>
              </a:tr>
              <a:tr h="370840">
                <a:tc>
                  <a:txBody>
                    <a:bodyPr/>
                    <a:lstStyle/>
                    <a:p>
                      <a:pPr marL="0" marR="0" lvl="0" indent="0" algn="l" defTabSz="914400" rtl="0" eaLnBrk="1" fontAlgn="auto" latinLnBrk="0" hangingPunct="1">
                        <a:lnSpc>
                          <a:spcPct val="100000"/>
                        </a:lnSpc>
                        <a:spcBef>
                          <a:spcPct val="20000"/>
                        </a:spcBef>
                        <a:spcAft>
                          <a:spcPts val="0"/>
                        </a:spcAft>
                        <a:buClrTx/>
                        <a:buSzPct val="102000"/>
                        <a:buFont typeface="Arial" pitchFamily="34" charset="0"/>
                        <a:buNone/>
                        <a:tabLst/>
                        <a:defRPr/>
                      </a:pPr>
                      <a:r>
                        <a:rPr kumimoji="0" lang="de-CH"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Coaching/Psychoedukation der Einrichtung zum Fallverstehen</a:t>
                      </a:r>
                    </a:p>
                  </a:txBody>
                  <a:tcPr>
                    <a:solidFill>
                      <a:schemeClr val="tx2">
                        <a:lumMod val="20000"/>
                        <a:lumOff val="80000"/>
                      </a:schemeClr>
                    </a:solidFill>
                  </a:tcPr>
                </a:tc>
                <a:extLst>
                  <a:ext uri="{0D108BD9-81ED-4DB2-BD59-A6C34878D82A}">
                    <a16:rowId xmlns:a16="http://schemas.microsoft.com/office/drawing/2014/main" val="1430438034"/>
                  </a:ext>
                </a:extLst>
              </a:tr>
            </a:tbl>
          </a:graphicData>
        </a:graphic>
      </p:graphicFrame>
    </p:spTree>
    <p:extLst>
      <p:ext uri="{BB962C8B-B14F-4D97-AF65-F5344CB8AC3E}">
        <p14:creationId xmlns:p14="http://schemas.microsoft.com/office/powerpoint/2010/main" val="1474338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Notfallzentrum KJP- </a:t>
            </a:r>
            <a:r>
              <a:rPr lang="de-CH" sz="2400" dirty="0"/>
              <a:t>ambulant/stationär</a:t>
            </a:r>
            <a:r>
              <a:rPr lang="de-CH" dirty="0"/>
              <a:t> </a:t>
            </a:r>
          </a:p>
        </p:txBody>
      </p:sp>
      <p:sp>
        <p:nvSpPr>
          <p:cNvPr id="4" name="Datumsplatzhalter 3"/>
          <p:cNvSpPr>
            <a:spLocks noGrp="1"/>
          </p:cNvSpPr>
          <p:nvPr>
            <p:ph type="dt" sz="half" idx="10"/>
          </p:nvPr>
        </p:nvSpPr>
        <p:spPr/>
        <p:txBody>
          <a:bodyPr/>
          <a:lstStyle/>
          <a:p>
            <a:r>
              <a:rPr lang="de-DE" dirty="0" err="1"/>
              <a:t>Ganterschwil</a:t>
            </a:r>
            <a:r>
              <a:rPr lang="de-DE" dirty="0"/>
              <a:t>, 11. November 2021</a:t>
            </a:r>
            <a:endParaRPr lang="en-US" dirty="0"/>
          </a:p>
        </p:txBody>
      </p:sp>
      <p:sp>
        <p:nvSpPr>
          <p:cNvPr id="5" name="Fußzeilenplatzhalter 4"/>
          <p:cNvSpPr>
            <a:spLocks noGrp="1"/>
          </p:cNvSpPr>
          <p:nvPr>
            <p:ph type="ftr" sz="quarter" idx="11"/>
          </p:nvPr>
        </p:nvSpPr>
        <p:spPr/>
        <p:txBody>
          <a:bodyPr/>
          <a:lstStyle/>
          <a:p>
            <a:r>
              <a:rPr lang="de-CH"/>
              <a:t>UNIVERSITÄRE PSYCHIATRISCHE DIENSTE BERN (UPD)</a:t>
            </a:r>
            <a:endParaRPr lang="en-US" dirty="0"/>
          </a:p>
        </p:txBody>
      </p:sp>
      <p:sp>
        <p:nvSpPr>
          <p:cNvPr id="6" name="Foliennummernplatzhalter 5"/>
          <p:cNvSpPr>
            <a:spLocks noGrp="1"/>
          </p:cNvSpPr>
          <p:nvPr>
            <p:ph type="sldNum" sz="quarter" idx="12"/>
          </p:nvPr>
        </p:nvSpPr>
        <p:spPr/>
        <p:txBody>
          <a:bodyPr/>
          <a:lstStyle/>
          <a:p>
            <a:fld id="{0E7B0C66-FBC7-4A14-A4CF-FE73E1ECC114}" type="slidenum">
              <a:rPr lang="en-US" smtClean="0"/>
              <a:pPr/>
              <a:t>19</a:t>
            </a:fld>
            <a:endParaRPr lang="en-US"/>
          </a:p>
        </p:txBody>
      </p:sp>
      <p:pic>
        <p:nvPicPr>
          <p:cNvPr id="8" name="Bildplatzhalter 13" descr="IMG_0133.JPG"/>
          <p:cNvPicPr>
            <a:picLocks noChangeAspect="1"/>
          </p:cNvPicPr>
          <p:nvPr/>
        </p:nvPicPr>
        <p:blipFill>
          <a:blip r:embed="rId2" cstate="print"/>
          <a:srcRect/>
          <a:stretch>
            <a:fillRect/>
          </a:stretch>
        </p:blipFill>
        <p:spPr>
          <a:xfrm>
            <a:off x="323528" y="2016621"/>
            <a:ext cx="4104456" cy="3024336"/>
          </a:xfrm>
          <a:prstGeom prst="rect">
            <a:avLst/>
          </a:prstGeom>
        </p:spPr>
      </p:pic>
      <p:sp>
        <p:nvSpPr>
          <p:cNvPr id="9" name="Rechteck 8"/>
          <p:cNvSpPr/>
          <p:nvPr/>
        </p:nvSpPr>
        <p:spPr>
          <a:xfrm>
            <a:off x="4572000" y="1682129"/>
            <a:ext cx="4572000" cy="3139321"/>
          </a:xfrm>
          <a:prstGeom prst="rect">
            <a:avLst/>
          </a:prstGeom>
        </p:spPr>
        <p:txBody>
          <a:bodyPr>
            <a:spAutoFit/>
          </a:bodyPr>
          <a:lstStyle/>
          <a:p>
            <a:pPr>
              <a:buNone/>
            </a:pPr>
            <a:r>
              <a:rPr lang="de-CH" u="sng" dirty="0"/>
              <a:t>Indikation</a:t>
            </a:r>
          </a:p>
          <a:p>
            <a:pPr>
              <a:buNone/>
            </a:pPr>
            <a:r>
              <a:rPr lang="de-CH" dirty="0"/>
              <a:t>Akute Eigen- und Fremdgefährdung  bei V.a. psychische Störung</a:t>
            </a:r>
          </a:p>
          <a:p>
            <a:pPr>
              <a:buNone/>
            </a:pPr>
            <a:endParaRPr lang="de-CH" u="sng" dirty="0"/>
          </a:p>
          <a:p>
            <a:pPr>
              <a:buNone/>
            </a:pPr>
            <a:r>
              <a:rPr lang="de-CH" u="sng" dirty="0"/>
              <a:t>Zugang </a:t>
            </a:r>
          </a:p>
          <a:p>
            <a:pPr>
              <a:buNone/>
            </a:pPr>
            <a:r>
              <a:rPr lang="de-CH" dirty="0"/>
              <a:t>walk-in-</a:t>
            </a:r>
            <a:r>
              <a:rPr lang="de-CH" dirty="0" err="1"/>
              <a:t>nzkjp</a:t>
            </a:r>
            <a:r>
              <a:rPr lang="de-CH" dirty="0"/>
              <a:t> </a:t>
            </a:r>
          </a:p>
          <a:p>
            <a:pPr>
              <a:buNone/>
            </a:pPr>
            <a:r>
              <a:rPr lang="de-CH" dirty="0"/>
              <a:t>ärztliche Zuweisung</a:t>
            </a:r>
          </a:p>
          <a:p>
            <a:pPr>
              <a:buNone/>
            </a:pPr>
            <a:endParaRPr lang="de-CH" u="sng" dirty="0"/>
          </a:p>
          <a:p>
            <a:pPr>
              <a:buNone/>
            </a:pPr>
            <a:r>
              <a:rPr lang="de-CH" u="sng" dirty="0"/>
              <a:t>Rechtsgrundlage Aufenthalt</a:t>
            </a:r>
          </a:p>
          <a:p>
            <a:pPr>
              <a:buNone/>
            </a:pPr>
            <a:r>
              <a:rPr lang="de-CH" dirty="0"/>
              <a:t>Einverständnis</a:t>
            </a:r>
          </a:p>
          <a:p>
            <a:pPr>
              <a:buNone/>
            </a:pPr>
            <a:r>
              <a:rPr lang="de-CH" dirty="0"/>
              <a:t>Ärztl. Fürsorgerische Unterbringung (</a:t>
            </a:r>
            <a:r>
              <a:rPr lang="de-CH" dirty="0" err="1"/>
              <a:t>äFU</a:t>
            </a:r>
            <a:r>
              <a:rPr lang="de-CH" dirty="0"/>
              <a:t>)</a:t>
            </a:r>
          </a:p>
        </p:txBody>
      </p:sp>
    </p:spTree>
    <p:extLst>
      <p:ext uri="{BB962C8B-B14F-4D97-AF65-F5344CB8AC3E}">
        <p14:creationId xmlns:p14="http://schemas.microsoft.com/office/powerpoint/2010/main" val="1217184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2483768" y="2133726"/>
            <a:ext cx="3801041" cy="646331"/>
          </a:xfrm>
          <a:prstGeom prst="rect">
            <a:avLst/>
          </a:prstGeom>
        </p:spPr>
        <p:txBody>
          <a:bodyPr wrap="none">
            <a:spAutoFit/>
          </a:bodyPr>
          <a:lstStyle/>
          <a:p>
            <a:r>
              <a:rPr lang="de-DE" sz="3600" b="1" dirty="0">
                <a:ln w="0"/>
                <a:solidFill>
                  <a:prstClr val="black"/>
                </a:solidFill>
                <a:effectLst>
                  <a:outerShdw blurRad="38100" dist="19050" dir="2700000" algn="tl" rotWithShape="0">
                    <a:prstClr val="black">
                      <a:alpha val="40000"/>
                    </a:prstClr>
                  </a:outerShdw>
                </a:effectLst>
              </a:rPr>
              <a:t>Systemsprenger</a:t>
            </a:r>
            <a:endParaRPr lang="de-CH" sz="3600" b="1" dirty="0"/>
          </a:p>
        </p:txBody>
      </p:sp>
      <p:sp>
        <p:nvSpPr>
          <p:cNvPr id="4" name="Datumsplatzhalter 3"/>
          <p:cNvSpPr>
            <a:spLocks noGrp="1"/>
          </p:cNvSpPr>
          <p:nvPr>
            <p:ph type="dt" sz="half" idx="10"/>
          </p:nvPr>
        </p:nvSpPr>
        <p:spPr/>
        <p:txBody>
          <a:bodyPr/>
          <a:lstStyle/>
          <a:p>
            <a:r>
              <a:rPr lang="de-DE" dirty="0" err="1"/>
              <a:t>Ganterschwil</a:t>
            </a:r>
            <a:r>
              <a:rPr lang="de-DE" dirty="0"/>
              <a:t>, 11. November 2021</a:t>
            </a:r>
            <a:endParaRPr lang="en-US" dirty="0"/>
          </a:p>
        </p:txBody>
      </p:sp>
      <p:sp>
        <p:nvSpPr>
          <p:cNvPr id="5" name="Fußzeilenplatzhalter 4"/>
          <p:cNvSpPr>
            <a:spLocks noGrp="1"/>
          </p:cNvSpPr>
          <p:nvPr>
            <p:ph type="ftr" sz="quarter" idx="11"/>
          </p:nvPr>
        </p:nvSpPr>
        <p:spPr/>
        <p:txBody>
          <a:bodyPr/>
          <a:lstStyle/>
          <a:p>
            <a:r>
              <a:rPr lang="de-CH"/>
              <a:t>UNIVERSITÄRE PSYCHIATRISCHE DIENSTE BERN (UPD)</a:t>
            </a:r>
            <a:endParaRPr lang="en-US" dirty="0"/>
          </a:p>
        </p:txBody>
      </p:sp>
      <p:sp>
        <p:nvSpPr>
          <p:cNvPr id="6" name="Foliennummernplatzhalter 5"/>
          <p:cNvSpPr>
            <a:spLocks noGrp="1"/>
          </p:cNvSpPr>
          <p:nvPr>
            <p:ph type="sldNum" sz="quarter" idx="12"/>
          </p:nvPr>
        </p:nvSpPr>
        <p:spPr/>
        <p:txBody>
          <a:bodyPr/>
          <a:lstStyle/>
          <a:p>
            <a:fld id="{0E7B0C66-FBC7-4A14-A4CF-FE73E1ECC114}" type="slidenum">
              <a:rPr lang="en-US" smtClean="0"/>
              <a:pPr/>
              <a:t>2</a:t>
            </a:fld>
            <a:endParaRPr lang="en-US"/>
          </a:p>
        </p:txBody>
      </p:sp>
      <p:sp>
        <p:nvSpPr>
          <p:cNvPr id="7" name="Verbotsymbol 6"/>
          <p:cNvSpPr/>
          <p:nvPr/>
        </p:nvSpPr>
        <p:spPr>
          <a:xfrm>
            <a:off x="2031467" y="692696"/>
            <a:ext cx="4680520" cy="3528392"/>
          </a:xfrm>
          <a:prstGeom prst="noSmoking">
            <a:avLst>
              <a:gd name="adj" fmla="val 14426"/>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CH">
              <a:solidFill>
                <a:schemeClr val="tx1"/>
              </a:solidFill>
            </a:endParaRPr>
          </a:p>
        </p:txBody>
      </p:sp>
      <p:sp>
        <p:nvSpPr>
          <p:cNvPr id="9" name="Rechteck 8"/>
          <p:cNvSpPr/>
          <p:nvPr/>
        </p:nvSpPr>
        <p:spPr>
          <a:xfrm>
            <a:off x="601284" y="3374410"/>
            <a:ext cx="7747634" cy="2646878"/>
          </a:xfrm>
          <a:prstGeom prst="rect">
            <a:avLst/>
          </a:prstGeom>
          <a:noFill/>
        </p:spPr>
        <p:txBody>
          <a:bodyPr wrap="none" lIns="91440" tIns="45720" rIns="91440" bIns="45720">
            <a:spAutoFit/>
          </a:bodyPr>
          <a:lstStyle/>
          <a:p>
            <a:pPr algn="ctr"/>
            <a:endParaRPr lang="de-DE" sz="5400" b="0" cap="none" spc="0" dirty="0">
              <a:ln w="0"/>
              <a:solidFill>
                <a:schemeClr val="tx1"/>
              </a:solidFill>
              <a:effectLst>
                <a:outerShdw blurRad="38100" dist="19050" dir="2700000" algn="tl" rotWithShape="0">
                  <a:schemeClr val="dk1">
                    <a:alpha val="40000"/>
                  </a:schemeClr>
                </a:outerShdw>
              </a:effectLst>
            </a:endParaRPr>
          </a:p>
          <a:p>
            <a:pPr algn="ctr"/>
            <a:r>
              <a:rPr lang="de-DE" sz="2800" dirty="0">
                <a:ln w="0"/>
                <a:effectLst>
                  <a:outerShdw blurRad="38100" dist="19050" dir="2700000" algn="tl" rotWithShape="0">
                    <a:schemeClr val="dk1">
                      <a:alpha val="40000"/>
                    </a:schemeClr>
                  </a:outerShdw>
                </a:effectLst>
              </a:rPr>
              <a:t>=</a:t>
            </a:r>
          </a:p>
          <a:p>
            <a:pPr algn="ctr"/>
            <a:r>
              <a:rPr lang="de-DE" sz="2800" b="0" cap="none" spc="0" dirty="0">
                <a:ln w="0"/>
                <a:solidFill>
                  <a:schemeClr val="tx1"/>
                </a:solidFill>
                <a:effectLst>
                  <a:outerShdw blurRad="38100" dist="19050" dir="2700000" algn="tl" rotWithShape="0">
                    <a:schemeClr val="dk1">
                      <a:alpha val="40000"/>
                    </a:schemeClr>
                  </a:outerShdw>
                </a:effectLst>
              </a:rPr>
              <a:t>Jugendliche mit besonderen Bedürfnissen</a:t>
            </a:r>
          </a:p>
          <a:p>
            <a:pPr algn="ctr"/>
            <a:endParaRPr lang="de-DE" sz="2800" b="0" cap="none" spc="0" dirty="0">
              <a:ln w="0"/>
              <a:solidFill>
                <a:schemeClr val="tx1"/>
              </a:solidFill>
              <a:effectLst>
                <a:outerShdw blurRad="38100" dist="19050" dir="2700000" algn="tl" rotWithShape="0">
                  <a:schemeClr val="dk1">
                    <a:alpha val="40000"/>
                  </a:schemeClr>
                </a:outerShdw>
              </a:effectLst>
            </a:endParaRPr>
          </a:p>
          <a:p>
            <a:pPr algn="ctr"/>
            <a:r>
              <a:rPr lang="de-DE" sz="2800" dirty="0">
                <a:ln w="0"/>
                <a:effectLst>
                  <a:outerShdw blurRad="38100" dist="19050" dir="2700000" algn="tl" rotWithShape="0">
                    <a:schemeClr val="dk1">
                      <a:alpha val="40000"/>
                    </a:schemeClr>
                  </a:outerShdw>
                </a:effectLst>
              </a:rPr>
              <a:t>Jugendliche mit therapierefraktärer Gefährdung</a:t>
            </a:r>
            <a:endParaRPr lang="de-DE"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2328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800" dirty="0"/>
              <a:t>Grundlagen psychotherapeutischer Krisenintervention </a:t>
            </a:r>
            <a:r>
              <a:rPr lang="de-CH" sz="2000" b="0" dirty="0"/>
              <a:t>(nach Berger &amp; Riecher-Rössler , 2004)</a:t>
            </a:r>
            <a:endParaRPr lang="de-CH" sz="2000" dirty="0"/>
          </a:p>
        </p:txBody>
      </p:sp>
      <p:sp>
        <p:nvSpPr>
          <p:cNvPr id="3" name="Inhaltsplatzhalter 2"/>
          <p:cNvSpPr>
            <a:spLocks noGrp="1"/>
          </p:cNvSpPr>
          <p:nvPr>
            <p:ph idx="1"/>
          </p:nvPr>
        </p:nvSpPr>
        <p:spPr>
          <a:xfrm>
            <a:off x="427038" y="1772817"/>
            <a:ext cx="8259762" cy="4513704"/>
          </a:xfrm>
        </p:spPr>
        <p:txBody>
          <a:bodyPr/>
          <a:lstStyle/>
          <a:p>
            <a:pPr marL="0" indent="0">
              <a:buNone/>
            </a:pPr>
            <a:r>
              <a:rPr lang="de-CH" sz="1800" dirty="0"/>
              <a:t>Setting bezogen:</a:t>
            </a:r>
          </a:p>
        </p:txBody>
      </p:sp>
      <p:sp>
        <p:nvSpPr>
          <p:cNvPr id="4" name="Datumsplatzhalter 3"/>
          <p:cNvSpPr>
            <a:spLocks noGrp="1"/>
          </p:cNvSpPr>
          <p:nvPr>
            <p:ph type="dt" sz="half" idx="10"/>
          </p:nvPr>
        </p:nvSpPr>
        <p:spPr/>
        <p:txBody>
          <a:bodyPr/>
          <a:lstStyle/>
          <a:p>
            <a:r>
              <a:rPr lang="de-DE" dirty="0" err="1"/>
              <a:t>Ganterschwil</a:t>
            </a:r>
            <a:r>
              <a:rPr lang="de-DE" dirty="0"/>
              <a:t>, 11. November 2021</a:t>
            </a:r>
            <a:endParaRPr lang="en-US" dirty="0"/>
          </a:p>
        </p:txBody>
      </p:sp>
      <p:sp>
        <p:nvSpPr>
          <p:cNvPr id="5" name="Fußzeilenplatzhalter 4"/>
          <p:cNvSpPr>
            <a:spLocks noGrp="1"/>
          </p:cNvSpPr>
          <p:nvPr>
            <p:ph type="ftr" sz="quarter" idx="11"/>
          </p:nvPr>
        </p:nvSpPr>
        <p:spPr/>
        <p:txBody>
          <a:bodyPr/>
          <a:lstStyle/>
          <a:p>
            <a:r>
              <a:rPr lang="de-CH" dirty="0"/>
              <a:t>UNIVERSITÄRE PSYCHIATRISCHE DIENSTE BERN (UPD)</a:t>
            </a:r>
            <a:endParaRPr lang="en-US" dirty="0"/>
          </a:p>
        </p:txBody>
      </p:sp>
      <p:sp>
        <p:nvSpPr>
          <p:cNvPr id="6" name="Foliennummernplatzhalter 5"/>
          <p:cNvSpPr>
            <a:spLocks noGrp="1"/>
          </p:cNvSpPr>
          <p:nvPr>
            <p:ph type="sldNum" sz="quarter" idx="12"/>
          </p:nvPr>
        </p:nvSpPr>
        <p:spPr/>
        <p:txBody>
          <a:bodyPr/>
          <a:lstStyle/>
          <a:p>
            <a:fld id="{0E7B0C66-FBC7-4A14-A4CF-FE73E1ECC114}" type="slidenum">
              <a:rPr lang="en-US" smtClean="0"/>
              <a:pPr/>
              <a:t>20</a:t>
            </a:fld>
            <a:endParaRPr lang="en-US" dirty="0"/>
          </a:p>
        </p:txBody>
      </p:sp>
      <p:sp>
        <p:nvSpPr>
          <p:cNvPr id="7" name="Rechteck 6"/>
          <p:cNvSpPr/>
          <p:nvPr/>
        </p:nvSpPr>
        <p:spPr>
          <a:xfrm>
            <a:off x="467544" y="2420888"/>
            <a:ext cx="7920880" cy="720080"/>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lang="de-CH" dirty="0"/>
              <a:t>schneller Beginn</a:t>
            </a:r>
          </a:p>
        </p:txBody>
      </p:sp>
      <p:sp>
        <p:nvSpPr>
          <p:cNvPr id="8" name="Rechteck 7"/>
          <p:cNvSpPr/>
          <p:nvPr/>
        </p:nvSpPr>
        <p:spPr>
          <a:xfrm>
            <a:off x="467544" y="3212976"/>
            <a:ext cx="7920880" cy="720080"/>
          </a:xfrm>
          <a:prstGeom prst="rect">
            <a:avLst/>
          </a:prstGeom>
          <a:solidFill>
            <a:schemeClr val="tx2">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lang="de-CH" dirty="0"/>
              <a:t>zeitliche Begrenzung</a:t>
            </a:r>
          </a:p>
        </p:txBody>
      </p:sp>
      <p:sp>
        <p:nvSpPr>
          <p:cNvPr id="9" name="Rechteck 8"/>
          <p:cNvSpPr/>
          <p:nvPr/>
        </p:nvSpPr>
        <p:spPr>
          <a:xfrm>
            <a:off x="467544" y="4005064"/>
            <a:ext cx="7920880" cy="720080"/>
          </a:xfrm>
          <a:prstGeom prst="rect">
            <a:avLst/>
          </a:prstGeom>
          <a:solidFill>
            <a:schemeClr val="tx2">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lang="de-CH" dirty="0"/>
              <a:t>Sicherheit für Betroffene und Umfeld gewährleisten</a:t>
            </a:r>
          </a:p>
        </p:txBody>
      </p:sp>
      <p:sp>
        <p:nvSpPr>
          <p:cNvPr id="10" name="Rechteck 9"/>
          <p:cNvSpPr/>
          <p:nvPr/>
        </p:nvSpPr>
        <p:spPr>
          <a:xfrm>
            <a:off x="467544" y="4797152"/>
            <a:ext cx="7920880" cy="720080"/>
          </a:xfrm>
          <a:prstGeom prst="rect">
            <a:avLst/>
          </a:prstGeom>
          <a:solidFill>
            <a:srgbClr val="265A9A"/>
          </a:solidFill>
          <a:ln>
            <a:noFill/>
          </a:ln>
        </p:spPr>
        <p:style>
          <a:lnRef idx="2">
            <a:schemeClr val="dk1"/>
          </a:lnRef>
          <a:fillRef idx="1">
            <a:schemeClr val="lt1"/>
          </a:fillRef>
          <a:effectRef idx="0">
            <a:schemeClr val="dk1"/>
          </a:effectRef>
          <a:fontRef idx="minor">
            <a:schemeClr val="dk1"/>
          </a:fontRef>
        </p:style>
        <p:txBody>
          <a:bodyPr rtlCol="0" anchor="ctr"/>
          <a:lstStyle/>
          <a:p>
            <a:r>
              <a:rPr lang="de-CH" dirty="0">
                <a:solidFill>
                  <a:schemeClr val="bg1"/>
                </a:solidFill>
              </a:rPr>
              <a:t>Rasche physische, kognitive und emotionale Entlastung anstreben</a:t>
            </a:r>
          </a:p>
        </p:txBody>
      </p:sp>
      <p:sp>
        <p:nvSpPr>
          <p:cNvPr id="12" name="Rechteck 11"/>
          <p:cNvSpPr/>
          <p:nvPr/>
        </p:nvSpPr>
        <p:spPr>
          <a:xfrm>
            <a:off x="467544" y="5589240"/>
            <a:ext cx="7920880" cy="720080"/>
          </a:xfrm>
          <a:prstGeom prst="rect">
            <a:avLst/>
          </a:prstGeom>
          <a:solidFill>
            <a:srgbClr val="1A3D68"/>
          </a:solidFill>
          <a:ln>
            <a:noFill/>
          </a:ln>
        </p:spPr>
        <p:style>
          <a:lnRef idx="2">
            <a:schemeClr val="dk1"/>
          </a:lnRef>
          <a:fillRef idx="1">
            <a:schemeClr val="lt1"/>
          </a:fillRef>
          <a:effectRef idx="0">
            <a:schemeClr val="dk1"/>
          </a:effectRef>
          <a:fontRef idx="minor">
            <a:schemeClr val="dk1"/>
          </a:fontRef>
        </p:style>
        <p:txBody>
          <a:bodyPr rtlCol="0" anchor="ctr"/>
          <a:lstStyle/>
          <a:p>
            <a:r>
              <a:rPr lang="de-CH" dirty="0">
                <a:solidFill>
                  <a:schemeClr val="bg1"/>
                </a:solidFill>
              </a:rPr>
              <a:t>Sicheren Raum anbieten für den Ausdruck von (heftigen) Gefühlen</a:t>
            </a:r>
          </a:p>
        </p:txBody>
      </p:sp>
    </p:spTree>
    <p:extLst>
      <p:ext uri="{BB962C8B-B14F-4D97-AF65-F5344CB8AC3E}">
        <p14:creationId xmlns:p14="http://schemas.microsoft.com/office/powerpoint/2010/main" val="9985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7039" y="428612"/>
            <a:ext cx="7025282" cy="1344204"/>
          </a:xfrm>
        </p:spPr>
        <p:txBody>
          <a:bodyPr/>
          <a:lstStyle/>
          <a:p>
            <a:r>
              <a:rPr lang="de-CH" dirty="0"/>
              <a:t>Grundlagen psychotherapeutischer Krisenintervention </a:t>
            </a:r>
            <a:r>
              <a:rPr lang="de-CH" sz="2400" b="0" dirty="0"/>
              <a:t>(nach Berger &amp; Riecher-Rössler , 2004)</a:t>
            </a:r>
            <a:endParaRPr lang="de-CH" dirty="0"/>
          </a:p>
        </p:txBody>
      </p:sp>
      <p:sp>
        <p:nvSpPr>
          <p:cNvPr id="3" name="Inhaltsplatzhalter 2"/>
          <p:cNvSpPr>
            <a:spLocks noGrp="1"/>
          </p:cNvSpPr>
          <p:nvPr>
            <p:ph idx="1"/>
          </p:nvPr>
        </p:nvSpPr>
        <p:spPr/>
        <p:txBody>
          <a:bodyPr/>
          <a:lstStyle/>
          <a:p>
            <a:pPr marL="0" indent="0">
              <a:buNone/>
            </a:pPr>
            <a:r>
              <a:rPr lang="de-CH" sz="1800" dirty="0"/>
              <a:t>Psychotherapeutische Interventionen:</a:t>
            </a:r>
          </a:p>
          <a:p>
            <a:pPr marL="0" indent="0">
              <a:buNone/>
            </a:pPr>
            <a:endParaRPr lang="de-CH" dirty="0"/>
          </a:p>
          <a:p>
            <a:pPr marL="0" indent="0">
              <a:buNone/>
            </a:pPr>
            <a:endParaRPr lang="de-CH" dirty="0"/>
          </a:p>
        </p:txBody>
      </p:sp>
      <p:sp>
        <p:nvSpPr>
          <p:cNvPr id="4" name="Datumsplatzhalter 3"/>
          <p:cNvSpPr>
            <a:spLocks noGrp="1"/>
          </p:cNvSpPr>
          <p:nvPr>
            <p:ph type="dt" sz="half" idx="10"/>
          </p:nvPr>
        </p:nvSpPr>
        <p:spPr/>
        <p:txBody>
          <a:bodyPr/>
          <a:lstStyle/>
          <a:p>
            <a:r>
              <a:rPr lang="de-DE" dirty="0"/>
              <a:t>Datum über Kopf- Fusszeile eingeben</a:t>
            </a:r>
            <a:endParaRPr lang="en-US" dirty="0"/>
          </a:p>
        </p:txBody>
      </p:sp>
      <p:sp>
        <p:nvSpPr>
          <p:cNvPr id="5" name="Fußzeilenplatzhalter 4"/>
          <p:cNvSpPr>
            <a:spLocks noGrp="1"/>
          </p:cNvSpPr>
          <p:nvPr>
            <p:ph type="ftr" sz="quarter" idx="11"/>
          </p:nvPr>
        </p:nvSpPr>
        <p:spPr/>
        <p:txBody>
          <a:bodyPr/>
          <a:lstStyle/>
          <a:p>
            <a:r>
              <a:rPr lang="de-CH" dirty="0"/>
              <a:t>UNIVERSITÄRE PSYCHIATRISCHE DIENSTE BERN (UPD)</a:t>
            </a:r>
            <a:endParaRPr lang="en-US" dirty="0"/>
          </a:p>
        </p:txBody>
      </p:sp>
      <p:sp>
        <p:nvSpPr>
          <p:cNvPr id="6" name="Foliennummernplatzhalter 5"/>
          <p:cNvSpPr>
            <a:spLocks noGrp="1"/>
          </p:cNvSpPr>
          <p:nvPr>
            <p:ph type="sldNum" sz="quarter" idx="12"/>
          </p:nvPr>
        </p:nvSpPr>
        <p:spPr/>
        <p:txBody>
          <a:bodyPr/>
          <a:lstStyle/>
          <a:p>
            <a:fld id="{0E7B0C66-FBC7-4A14-A4CF-FE73E1ECC114}" type="slidenum">
              <a:rPr lang="en-US" smtClean="0"/>
              <a:pPr/>
              <a:t>21</a:t>
            </a:fld>
            <a:endParaRPr lang="en-US" dirty="0"/>
          </a:p>
        </p:txBody>
      </p:sp>
      <p:sp>
        <p:nvSpPr>
          <p:cNvPr id="7" name="Rechteck 6"/>
          <p:cNvSpPr/>
          <p:nvPr/>
        </p:nvSpPr>
        <p:spPr>
          <a:xfrm>
            <a:off x="467544" y="2409848"/>
            <a:ext cx="7920880" cy="720080"/>
          </a:xfrm>
          <a:prstGeom prst="rect">
            <a:avLst/>
          </a:prstGeom>
          <a:solidFill>
            <a:srgbClr val="D8EEC0"/>
          </a:solidFill>
          <a:ln>
            <a:noFill/>
          </a:ln>
        </p:spPr>
        <p:style>
          <a:lnRef idx="2">
            <a:schemeClr val="dk1"/>
          </a:lnRef>
          <a:fillRef idx="1">
            <a:schemeClr val="lt1"/>
          </a:fillRef>
          <a:effectRef idx="0">
            <a:schemeClr val="dk1"/>
          </a:effectRef>
          <a:fontRef idx="minor">
            <a:schemeClr val="dk1"/>
          </a:fontRef>
        </p:style>
        <p:txBody>
          <a:bodyPr rtlCol="0" anchor="ctr"/>
          <a:lstStyle/>
          <a:p>
            <a:r>
              <a:rPr lang="de-CH" dirty="0"/>
              <a:t>Aktive und (Methoden-) flexible therapeutische Haltung (Zuhören bis</a:t>
            </a:r>
          </a:p>
          <a:p>
            <a:r>
              <a:rPr lang="de-CH" dirty="0"/>
              <a:t>Handeln)</a:t>
            </a:r>
          </a:p>
        </p:txBody>
      </p:sp>
      <p:sp>
        <p:nvSpPr>
          <p:cNvPr id="8" name="Rechteck 7"/>
          <p:cNvSpPr/>
          <p:nvPr/>
        </p:nvSpPr>
        <p:spPr>
          <a:xfrm>
            <a:off x="467544" y="3212976"/>
            <a:ext cx="7920880" cy="720080"/>
          </a:xfrm>
          <a:prstGeom prst="rect">
            <a:avLst/>
          </a:prstGeom>
          <a:solidFill>
            <a:srgbClr val="66DC82"/>
          </a:solidFill>
          <a:ln>
            <a:noFill/>
          </a:ln>
        </p:spPr>
        <p:style>
          <a:lnRef idx="2">
            <a:schemeClr val="dk1"/>
          </a:lnRef>
          <a:fillRef idx="1">
            <a:schemeClr val="lt1"/>
          </a:fillRef>
          <a:effectRef idx="0">
            <a:schemeClr val="dk1"/>
          </a:effectRef>
          <a:fontRef idx="minor">
            <a:schemeClr val="dk1"/>
          </a:fontRef>
        </p:style>
        <p:txBody>
          <a:bodyPr rtlCol="0" anchor="ctr"/>
          <a:lstStyle/>
          <a:p>
            <a:endParaRPr lang="de-CH" dirty="0"/>
          </a:p>
          <a:p>
            <a:r>
              <a:rPr lang="de-CH" dirty="0"/>
              <a:t>Transparentes, nachvollziehbares und eindeutiges therapeutisches</a:t>
            </a:r>
          </a:p>
          <a:p>
            <a:r>
              <a:rPr lang="de-CH" dirty="0"/>
              <a:t>Vorgehen mit klarer Kommunikation</a:t>
            </a:r>
          </a:p>
          <a:p>
            <a:endParaRPr lang="de-CH" dirty="0"/>
          </a:p>
        </p:txBody>
      </p:sp>
      <p:sp>
        <p:nvSpPr>
          <p:cNvPr id="9" name="Rechteck 8"/>
          <p:cNvSpPr/>
          <p:nvPr/>
        </p:nvSpPr>
        <p:spPr>
          <a:xfrm>
            <a:off x="467544" y="4005064"/>
            <a:ext cx="7920880" cy="720080"/>
          </a:xfrm>
          <a:prstGeom prst="rect">
            <a:avLst/>
          </a:prstGeom>
          <a:solidFill>
            <a:srgbClr val="30CE56"/>
          </a:solidFill>
          <a:ln>
            <a:noFill/>
          </a:ln>
        </p:spPr>
        <p:style>
          <a:lnRef idx="2">
            <a:schemeClr val="dk1"/>
          </a:lnRef>
          <a:fillRef idx="1">
            <a:schemeClr val="lt1"/>
          </a:fillRef>
          <a:effectRef idx="0">
            <a:schemeClr val="dk1"/>
          </a:effectRef>
          <a:fontRef idx="minor">
            <a:schemeClr val="dk1"/>
          </a:fontRef>
        </p:style>
        <p:txBody>
          <a:bodyPr rtlCol="0" anchor="ctr"/>
          <a:lstStyle/>
          <a:p>
            <a:r>
              <a:rPr lang="de-CH" dirty="0"/>
              <a:t>Behandlungsfokus auf aktuelle Situation und/ oder Krisenauslöser</a:t>
            </a:r>
          </a:p>
        </p:txBody>
      </p:sp>
      <p:sp>
        <p:nvSpPr>
          <p:cNvPr id="10" name="Rechteck 9"/>
          <p:cNvSpPr/>
          <p:nvPr/>
        </p:nvSpPr>
        <p:spPr>
          <a:xfrm>
            <a:off x="467544" y="4797152"/>
            <a:ext cx="7920880" cy="720080"/>
          </a:xfrm>
          <a:prstGeom prst="rect">
            <a:avLst/>
          </a:prstGeom>
          <a:solidFill>
            <a:srgbClr val="3FAB5B"/>
          </a:solidFill>
          <a:ln>
            <a:noFill/>
          </a:ln>
        </p:spPr>
        <p:style>
          <a:lnRef idx="2">
            <a:schemeClr val="dk1"/>
          </a:lnRef>
          <a:fillRef idx="1">
            <a:schemeClr val="lt1"/>
          </a:fillRef>
          <a:effectRef idx="0">
            <a:schemeClr val="dk1"/>
          </a:effectRef>
          <a:fontRef idx="minor">
            <a:schemeClr val="dk1"/>
          </a:fontRef>
        </p:style>
        <p:txBody>
          <a:bodyPr rtlCol="0" anchor="ctr"/>
          <a:lstStyle/>
          <a:p>
            <a:r>
              <a:rPr lang="de-CH" dirty="0"/>
              <a:t>Reaktivierung und Einbezug von Ressourcen</a:t>
            </a:r>
          </a:p>
        </p:txBody>
      </p:sp>
      <p:sp>
        <p:nvSpPr>
          <p:cNvPr id="11" name="Rechteck 10"/>
          <p:cNvSpPr/>
          <p:nvPr/>
        </p:nvSpPr>
        <p:spPr>
          <a:xfrm>
            <a:off x="467544" y="5589240"/>
            <a:ext cx="7920880" cy="720080"/>
          </a:xfrm>
          <a:prstGeom prst="rect">
            <a:avLst/>
          </a:prstGeom>
          <a:solidFill>
            <a:srgbClr val="3F7150"/>
          </a:solidFill>
          <a:ln>
            <a:noFill/>
          </a:ln>
        </p:spPr>
        <p:style>
          <a:lnRef idx="2">
            <a:schemeClr val="dk1"/>
          </a:lnRef>
          <a:fillRef idx="1">
            <a:schemeClr val="lt1"/>
          </a:fillRef>
          <a:effectRef idx="0">
            <a:schemeClr val="dk1"/>
          </a:effectRef>
          <a:fontRef idx="minor">
            <a:schemeClr val="dk1"/>
          </a:fontRef>
        </p:style>
        <p:txBody>
          <a:bodyPr rtlCol="0" anchor="ctr"/>
          <a:lstStyle/>
          <a:p>
            <a:r>
              <a:rPr lang="de-CH" dirty="0"/>
              <a:t>Planung und Vereinbarung einer „Nachsorge“</a:t>
            </a:r>
          </a:p>
        </p:txBody>
      </p:sp>
    </p:spTree>
    <p:extLst>
      <p:ext uri="{BB962C8B-B14F-4D97-AF65-F5344CB8AC3E}">
        <p14:creationId xmlns:p14="http://schemas.microsoft.com/office/powerpoint/2010/main" val="254267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Visualisieren der Krise/Suizidalität</a:t>
            </a:r>
          </a:p>
        </p:txBody>
      </p:sp>
      <p:sp>
        <p:nvSpPr>
          <p:cNvPr id="7" name="Textplatzhalter 6"/>
          <p:cNvSpPr>
            <a:spLocks noGrp="1"/>
          </p:cNvSpPr>
          <p:nvPr>
            <p:ph type="body" idx="1"/>
          </p:nvPr>
        </p:nvSpPr>
        <p:spPr>
          <a:xfrm>
            <a:off x="422968" y="1196752"/>
            <a:ext cx="1844776" cy="648072"/>
          </a:xfrm>
        </p:spPr>
        <p:txBody>
          <a:bodyPr/>
          <a:lstStyle/>
          <a:p>
            <a:r>
              <a:rPr lang="de-CH" sz="1800" dirty="0" err="1"/>
              <a:t>prism</a:t>
            </a:r>
            <a:endParaRPr lang="de-CH" sz="1800" dirty="0"/>
          </a:p>
          <a:p>
            <a:endParaRPr lang="de-CH" dirty="0"/>
          </a:p>
        </p:txBody>
      </p:sp>
      <p:sp>
        <p:nvSpPr>
          <p:cNvPr id="8" name="Textplatzhalter 7"/>
          <p:cNvSpPr>
            <a:spLocks noGrp="1"/>
          </p:cNvSpPr>
          <p:nvPr>
            <p:ph type="body" sz="quarter" idx="3"/>
          </p:nvPr>
        </p:nvSpPr>
        <p:spPr>
          <a:xfrm>
            <a:off x="5509121" y="980728"/>
            <a:ext cx="2087215" cy="576064"/>
          </a:xfrm>
        </p:spPr>
        <p:txBody>
          <a:bodyPr/>
          <a:lstStyle/>
          <a:p>
            <a:r>
              <a:rPr lang="de-CH" sz="1800" dirty="0"/>
              <a:t>Familienbrett</a:t>
            </a:r>
          </a:p>
        </p:txBody>
      </p:sp>
      <p:sp>
        <p:nvSpPr>
          <p:cNvPr id="4" name="Datumsplatzhalter 3"/>
          <p:cNvSpPr>
            <a:spLocks noGrp="1"/>
          </p:cNvSpPr>
          <p:nvPr>
            <p:ph type="dt" sz="half" idx="10"/>
          </p:nvPr>
        </p:nvSpPr>
        <p:spPr/>
        <p:txBody>
          <a:bodyPr/>
          <a:lstStyle/>
          <a:p>
            <a:r>
              <a:rPr lang="de-DE" dirty="0" err="1"/>
              <a:t>Ganterschwil</a:t>
            </a:r>
            <a:r>
              <a:rPr lang="de-DE" dirty="0"/>
              <a:t>, 11. November 2021</a:t>
            </a:r>
            <a:endParaRPr lang="en-US" dirty="0"/>
          </a:p>
        </p:txBody>
      </p:sp>
      <p:sp>
        <p:nvSpPr>
          <p:cNvPr id="5" name="Fußzeilenplatzhalter 4"/>
          <p:cNvSpPr>
            <a:spLocks noGrp="1"/>
          </p:cNvSpPr>
          <p:nvPr>
            <p:ph type="ftr" sz="quarter" idx="11"/>
          </p:nvPr>
        </p:nvSpPr>
        <p:spPr/>
        <p:txBody>
          <a:bodyPr/>
          <a:lstStyle/>
          <a:p>
            <a:r>
              <a:rPr lang="de-CH"/>
              <a:t>UNIVERSITÄRE PSYCHIATRISCHE DIENSTE BERN (UPD)</a:t>
            </a:r>
            <a:endParaRPr lang="en-US" dirty="0"/>
          </a:p>
        </p:txBody>
      </p:sp>
      <p:sp>
        <p:nvSpPr>
          <p:cNvPr id="6" name="Foliennummernplatzhalter 5"/>
          <p:cNvSpPr>
            <a:spLocks noGrp="1"/>
          </p:cNvSpPr>
          <p:nvPr>
            <p:ph type="sldNum" sz="quarter" idx="12"/>
          </p:nvPr>
        </p:nvSpPr>
        <p:spPr/>
        <p:txBody>
          <a:bodyPr/>
          <a:lstStyle/>
          <a:p>
            <a:fld id="{0E7B0C66-FBC7-4A14-A4CF-FE73E1ECC114}" type="slidenum">
              <a:rPr lang="en-US" smtClean="0"/>
              <a:pPr/>
              <a:t>22</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22288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6307" y="1628800"/>
            <a:ext cx="252412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p:cNvSpPr txBox="1"/>
          <p:nvPr/>
        </p:nvSpPr>
        <p:spPr>
          <a:xfrm>
            <a:off x="2987824" y="2060848"/>
            <a:ext cx="2448272" cy="369332"/>
          </a:xfrm>
          <a:prstGeom prst="rect">
            <a:avLst/>
          </a:prstGeom>
          <a:noFill/>
        </p:spPr>
        <p:txBody>
          <a:bodyPr wrap="square" rtlCol="0">
            <a:spAutoFit/>
          </a:bodyPr>
          <a:lstStyle/>
          <a:p>
            <a:r>
              <a:rPr lang="de-CH" dirty="0"/>
              <a:t>Miniaturtiere</a:t>
            </a:r>
          </a:p>
        </p:txBody>
      </p:sp>
      <p:sp>
        <p:nvSpPr>
          <p:cNvPr id="11" name="Textfeld 10"/>
          <p:cNvSpPr txBox="1"/>
          <p:nvPr/>
        </p:nvSpPr>
        <p:spPr>
          <a:xfrm>
            <a:off x="683568" y="4077072"/>
            <a:ext cx="2232248" cy="369332"/>
          </a:xfrm>
          <a:prstGeom prst="rect">
            <a:avLst/>
          </a:prstGeom>
          <a:noFill/>
        </p:spPr>
        <p:txBody>
          <a:bodyPr wrap="square" rtlCol="0">
            <a:spAutoFit/>
          </a:bodyPr>
          <a:lstStyle/>
          <a:p>
            <a:r>
              <a:rPr lang="de-CH" dirty="0"/>
              <a:t>Monsterkarten</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6157" y="2420888"/>
            <a:ext cx="2287931" cy="2025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4494670"/>
            <a:ext cx="2232248" cy="18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feld 11"/>
          <p:cNvSpPr txBox="1"/>
          <p:nvPr/>
        </p:nvSpPr>
        <p:spPr>
          <a:xfrm>
            <a:off x="6516216" y="3933056"/>
            <a:ext cx="1224136" cy="369332"/>
          </a:xfrm>
          <a:prstGeom prst="rect">
            <a:avLst/>
          </a:prstGeom>
          <a:noFill/>
        </p:spPr>
        <p:txBody>
          <a:bodyPr wrap="square" rtlCol="0">
            <a:spAutoFit/>
          </a:bodyPr>
          <a:lstStyle/>
          <a:p>
            <a:r>
              <a:rPr lang="de-CH" dirty="0"/>
              <a:t>VAS</a:t>
            </a:r>
          </a:p>
        </p:txBody>
      </p:sp>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8255" y="4281636"/>
            <a:ext cx="332422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964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54"/>
                                        </p:tgtEl>
                                        <p:attrNameLst>
                                          <p:attrName>style.visibility</p:attrName>
                                        </p:attrNameLst>
                                      </p:cBhvr>
                                      <p:to>
                                        <p:strVal val="visible"/>
                                      </p:to>
                                    </p:set>
                                    <p:animEffect transition="in" filter="fade">
                                      <p:cBhvr>
                                        <p:cTn id="28" dur="1000"/>
                                        <p:tgtEl>
                                          <p:spTgt spid="2054"/>
                                        </p:tgtEl>
                                      </p:cBhvr>
                                    </p:animEffect>
                                    <p:anim calcmode="lin" valueType="num">
                                      <p:cBhvr>
                                        <p:cTn id="29" dur="1000" fill="hold"/>
                                        <p:tgtEl>
                                          <p:spTgt spid="2054"/>
                                        </p:tgtEl>
                                        <p:attrNameLst>
                                          <p:attrName>ppt_x</p:attrName>
                                        </p:attrNameLst>
                                      </p:cBhvr>
                                      <p:tavLst>
                                        <p:tav tm="0">
                                          <p:val>
                                            <p:strVal val="#ppt_x"/>
                                          </p:val>
                                        </p:tav>
                                        <p:tav tm="100000">
                                          <p:val>
                                            <p:strVal val="#ppt_x"/>
                                          </p:val>
                                        </p:tav>
                                      </p:tavLst>
                                    </p:anim>
                                    <p:anim calcmode="lin" valueType="num">
                                      <p:cBhvr>
                                        <p:cTn id="30"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fade">
                                      <p:cBhvr>
                                        <p:cTn id="42" dur="1000"/>
                                        <p:tgtEl>
                                          <p:spTgt spid="2053"/>
                                        </p:tgtEl>
                                      </p:cBhvr>
                                    </p:animEffect>
                                    <p:anim calcmode="lin" valueType="num">
                                      <p:cBhvr>
                                        <p:cTn id="43" dur="1000" fill="hold"/>
                                        <p:tgtEl>
                                          <p:spTgt spid="2053"/>
                                        </p:tgtEl>
                                        <p:attrNameLst>
                                          <p:attrName>ppt_x</p:attrName>
                                        </p:attrNameLst>
                                      </p:cBhvr>
                                      <p:tavLst>
                                        <p:tav tm="0">
                                          <p:val>
                                            <p:strVal val="#ppt_x"/>
                                          </p:val>
                                        </p:tav>
                                        <p:tav tm="100000">
                                          <p:val>
                                            <p:strVal val="#ppt_x"/>
                                          </p:val>
                                        </p:tav>
                                      </p:tavLst>
                                    </p:anim>
                                    <p:anim calcmode="lin" valueType="num">
                                      <p:cBhvr>
                                        <p:cTn id="44"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Effect transition="in" filter="fade">
                                      <p:cBhvr>
                                        <p:cTn id="49" dur="1000"/>
                                        <p:tgtEl>
                                          <p:spTgt spid="8">
                                            <p:txEl>
                                              <p:pRg st="0" end="0"/>
                                            </p:txEl>
                                          </p:spTgt>
                                        </p:tgtEl>
                                      </p:cBhvr>
                                    </p:animEffect>
                                    <p:anim calcmode="lin" valueType="num">
                                      <p:cBhvr>
                                        <p:cTn id="5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052"/>
                                        </p:tgtEl>
                                        <p:attrNameLst>
                                          <p:attrName>style.visibility</p:attrName>
                                        </p:attrNameLst>
                                      </p:cBhvr>
                                      <p:to>
                                        <p:strVal val="visible"/>
                                      </p:to>
                                    </p:set>
                                    <p:animEffect transition="in" filter="fade">
                                      <p:cBhvr>
                                        <p:cTn id="63" dur="1000"/>
                                        <p:tgtEl>
                                          <p:spTgt spid="2052"/>
                                        </p:tgtEl>
                                      </p:cBhvr>
                                    </p:animEffect>
                                    <p:anim calcmode="lin" valueType="num">
                                      <p:cBhvr>
                                        <p:cTn id="64" dur="1000" fill="hold"/>
                                        <p:tgtEl>
                                          <p:spTgt spid="2052"/>
                                        </p:tgtEl>
                                        <p:attrNameLst>
                                          <p:attrName>ppt_x</p:attrName>
                                        </p:attrNameLst>
                                      </p:cBhvr>
                                      <p:tavLst>
                                        <p:tav tm="0">
                                          <p:val>
                                            <p:strVal val="#ppt_x"/>
                                          </p:val>
                                        </p:tav>
                                        <p:tav tm="100000">
                                          <p:val>
                                            <p:strVal val="#ppt_x"/>
                                          </p:val>
                                        </p:tav>
                                      </p:tavLst>
                                    </p:anim>
                                    <p:anim calcmode="lin" valueType="num">
                                      <p:cBhvr>
                                        <p:cTn id="65"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051"/>
                                        </p:tgtEl>
                                        <p:attrNameLst>
                                          <p:attrName>style.visibility</p:attrName>
                                        </p:attrNameLst>
                                      </p:cBhvr>
                                      <p:to>
                                        <p:strVal val="visible"/>
                                      </p:to>
                                    </p:set>
                                    <p:animEffect transition="in" filter="fade">
                                      <p:cBhvr>
                                        <p:cTn id="70" dur="1000"/>
                                        <p:tgtEl>
                                          <p:spTgt spid="2051"/>
                                        </p:tgtEl>
                                      </p:cBhvr>
                                    </p:animEffect>
                                    <p:anim calcmode="lin" valueType="num">
                                      <p:cBhvr>
                                        <p:cTn id="71" dur="1000" fill="hold"/>
                                        <p:tgtEl>
                                          <p:spTgt spid="2051"/>
                                        </p:tgtEl>
                                        <p:attrNameLst>
                                          <p:attrName>ppt_x</p:attrName>
                                        </p:attrNameLst>
                                      </p:cBhvr>
                                      <p:tavLst>
                                        <p:tav tm="0">
                                          <p:val>
                                            <p:strVal val="#ppt_x"/>
                                          </p:val>
                                        </p:tav>
                                        <p:tav tm="100000">
                                          <p:val>
                                            <p:strVal val="#ppt_x"/>
                                          </p:val>
                                        </p:tav>
                                      </p:tavLst>
                                    </p:anim>
                                    <p:anim calcmode="lin" valueType="num">
                                      <p:cBhvr>
                                        <p:cTn id="72"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Station für Jugendliche mit Therapierefraktärer Gefährdung</a:t>
            </a:r>
          </a:p>
        </p:txBody>
      </p:sp>
      <p:sp>
        <p:nvSpPr>
          <p:cNvPr id="4" name="Datumsplatzhalter 3"/>
          <p:cNvSpPr>
            <a:spLocks noGrp="1"/>
          </p:cNvSpPr>
          <p:nvPr>
            <p:ph type="dt" sz="half" idx="10"/>
          </p:nvPr>
        </p:nvSpPr>
        <p:spPr/>
        <p:txBody>
          <a:bodyPr/>
          <a:lstStyle/>
          <a:p>
            <a:r>
              <a:rPr lang="de-DE" dirty="0" err="1"/>
              <a:t>Ganterschwil</a:t>
            </a:r>
            <a:r>
              <a:rPr lang="de-DE" dirty="0"/>
              <a:t>, 11. November 2021</a:t>
            </a:r>
            <a:endParaRPr lang="en-US" dirty="0"/>
          </a:p>
        </p:txBody>
      </p:sp>
      <p:sp>
        <p:nvSpPr>
          <p:cNvPr id="5" name="Fußzeilenplatzhalter 4"/>
          <p:cNvSpPr>
            <a:spLocks noGrp="1"/>
          </p:cNvSpPr>
          <p:nvPr>
            <p:ph type="ftr" sz="quarter" idx="11"/>
          </p:nvPr>
        </p:nvSpPr>
        <p:spPr/>
        <p:txBody>
          <a:bodyPr/>
          <a:lstStyle/>
          <a:p>
            <a:r>
              <a:rPr lang="de-CH"/>
              <a:t>Klassifizierung: intern / vertraulich / geheim</a:t>
            </a:r>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23</a:t>
            </a:fld>
            <a:endParaRPr lang="de-CH"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597152"/>
            <a:ext cx="3024336" cy="4759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Tabelle 7"/>
          <p:cNvGraphicFramePr>
            <a:graphicFrameLocks noGrp="1"/>
          </p:cNvGraphicFramePr>
          <p:nvPr>
            <p:extLst>
              <p:ext uri="{D42A27DB-BD31-4B8C-83A1-F6EECF244321}">
                <p14:modId xmlns:p14="http://schemas.microsoft.com/office/powerpoint/2010/main" val="2349801538"/>
              </p:ext>
            </p:extLst>
          </p:nvPr>
        </p:nvGraphicFramePr>
        <p:xfrm>
          <a:off x="441910" y="1571296"/>
          <a:ext cx="4812835" cy="4785363"/>
        </p:xfrm>
        <a:graphic>
          <a:graphicData uri="http://schemas.openxmlformats.org/drawingml/2006/table">
            <a:tbl>
              <a:tblPr firstRow="1" bandRow="1">
                <a:tableStyleId>{5C22544A-7EE6-4342-B048-85BDC9FD1C3A}</a:tableStyleId>
              </a:tblPr>
              <a:tblGrid>
                <a:gridCol w="4812835">
                  <a:extLst>
                    <a:ext uri="{9D8B030D-6E8A-4147-A177-3AD203B41FA5}">
                      <a16:colId xmlns:a16="http://schemas.microsoft.com/office/drawing/2014/main" val="3869038314"/>
                    </a:ext>
                  </a:extLst>
                </a:gridCol>
              </a:tblGrid>
              <a:tr h="350074">
                <a:tc>
                  <a:txBody>
                    <a:bodyPr/>
                    <a:lstStyle/>
                    <a:p>
                      <a:r>
                        <a:rPr lang="de-CH" dirty="0"/>
                        <a:t>Angebot</a:t>
                      </a:r>
                    </a:p>
                  </a:txBody>
                  <a:tcPr>
                    <a:solidFill>
                      <a:schemeClr val="tx2"/>
                    </a:solidFill>
                  </a:tcPr>
                </a:tc>
                <a:extLst>
                  <a:ext uri="{0D108BD9-81ED-4DB2-BD59-A6C34878D82A}">
                    <a16:rowId xmlns:a16="http://schemas.microsoft.com/office/drawing/2014/main" val="2753788888"/>
                  </a:ext>
                </a:extLst>
              </a:tr>
              <a:tr h="3500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800" kern="1200" dirty="0">
                          <a:solidFill>
                            <a:schemeClr val="dk1"/>
                          </a:solidFill>
                          <a:effectLst/>
                          <a:latin typeface="+mn-lt"/>
                          <a:ea typeface="+mn-ea"/>
                          <a:cs typeface="+mn-cs"/>
                        </a:rPr>
                        <a:t>Geschlossene Station, dual geführt </a:t>
                      </a:r>
                      <a:endParaRPr lang="de-CH" dirty="0"/>
                    </a:p>
                  </a:txBody>
                  <a:tcPr>
                    <a:solidFill>
                      <a:schemeClr val="tx2">
                        <a:lumMod val="20000"/>
                        <a:lumOff val="80000"/>
                      </a:schemeClr>
                    </a:solidFill>
                  </a:tcPr>
                </a:tc>
                <a:extLst>
                  <a:ext uri="{0D108BD9-81ED-4DB2-BD59-A6C34878D82A}">
                    <a16:rowId xmlns:a16="http://schemas.microsoft.com/office/drawing/2014/main" val="495034072"/>
                  </a:ext>
                </a:extLst>
              </a:tr>
              <a:tr h="3500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800" kern="1200" dirty="0">
                          <a:solidFill>
                            <a:schemeClr val="dk1"/>
                          </a:solidFill>
                          <a:effectLst/>
                          <a:latin typeface="+mn-lt"/>
                          <a:ea typeface="+mn-ea"/>
                          <a:cs typeface="+mn-cs"/>
                        </a:rPr>
                        <a:t>chron. Entwicklungsgefährdung</a:t>
                      </a:r>
                    </a:p>
                  </a:txBody>
                  <a:tcPr>
                    <a:solidFill>
                      <a:schemeClr val="tx2">
                        <a:lumMod val="20000"/>
                        <a:lumOff val="80000"/>
                      </a:schemeClr>
                    </a:solidFill>
                  </a:tcPr>
                </a:tc>
                <a:extLst>
                  <a:ext uri="{0D108BD9-81ED-4DB2-BD59-A6C34878D82A}">
                    <a16:rowId xmlns:a16="http://schemas.microsoft.com/office/drawing/2014/main" val="3203542863"/>
                  </a:ext>
                </a:extLst>
              </a:tr>
              <a:tr h="4660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800" kern="1200" dirty="0">
                          <a:solidFill>
                            <a:schemeClr val="dk1"/>
                          </a:solidFill>
                          <a:effectLst/>
                          <a:latin typeface="+mn-lt"/>
                          <a:ea typeface="+mn-ea"/>
                          <a:cs typeface="+mn-cs"/>
                        </a:rPr>
                        <a:t>F1, F9, F60.3, </a:t>
                      </a:r>
                    </a:p>
                  </a:txBody>
                  <a:tcPr>
                    <a:solidFill>
                      <a:schemeClr val="tx2">
                        <a:lumMod val="20000"/>
                        <a:lumOff val="80000"/>
                      </a:schemeClr>
                    </a:solidFill>
                  </a:tcPr>
                </a:tc>
                <a:extLst>
                  <a:ext uri="{0D108BD9-81ED-4DB2-BD59-A6C34878D82A}">
                    <a16:rowId xmlns:a16="http://schemas.microsoft.com/office/drawing/2014/main" val="3538902432"/>
                  </a:ext>
                </a:extLst>
              </a:tr>
              <a:tr h="413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800" kern="1200" dirty="0">
                          <a:solidFill>
                            <a:schemeClr val="dk1"/>
                          </a:solidFill>
                          <a:effectLst/>
                          <a:latin typeface="+mn-lt"/>
                          <a:ea typeface="+mn-ea"/>
                          <a:cs typeface="+mn-cs"/>
                        </a:rPr>
                        <a:t>fehlender Einsicht in Krankheit und Notwendigkeit einer Behandlung</a:t>
                      </a:r>
                    </a:p>
                  </a:txBody>
                  <a:tcPr>
                    <a:solidFill>
                      <a:schemeClr val="tx2">
                        <a:lumMod val="20000"/>
                        <a:lumOff val="80000"/>
                      </a:schemeClr>
                    </a:solidFill>
                  </a:tcPr>
                </a:tc>
                <a:extLst>
                  <a:ext uri="{0D108BD9-81ED-4DB2-BD59-A6C34878D82A}">
                    <a16:rowId xmlns:a16="http://schemas.microsoft.com/office/drawing/2014/main" val="3167367613"/>
                  </a:ext>
                </a:extLst>
              </a:tr>
              <a:tr h="3392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800" kern="1200" dirty="0">
                          <a:solidFill>
                            <a:schemeClr val="dk1"/>
                          </a:solidFill>
                          <a:effectLst/>
                          <a:latin typeface="+mn-lt"/>
                          <a:ea typeface="+mn-ea"/>
                          <a:cs typeface="+mn-cs"/>
                        </a:rPr>
                        <a:t>Alter: 12 – 17, ♀♂</a:t>
                      </a:r>
                    </a:p>
                  </a:txBody>
                  <a:tcPr>
                    <a:solidFill>
                      <a:schemeClr val="tx2">
                        <a:lumMod val="20000"/>
                        <a:lumOff val="80000"/>
                      </a:schemeClr>
                    </a:solidFill>
                  </a:tcPr>
                </a:tc>
                <a:extLst>
                  <a:ext uri="{0D108BD9-81ED-4DB2-BD59-A6C34878D82A}">
                    <a16:rowId xmlns:a16="http://schemas.microsoft.com/office/drawing/2014/main" val="910230849"/>
                  </a:ext>
                </a:extLst>
              </a:tr>
              <a:tr h="6891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800" kern="1200" dirty="0">
                          <a:solidFill>
                            <a:schemeClr val="dk1"/>
                          </a:solidFill>
                          <a:effectLst/>
                          <a:latin typeface="+mn-lt"/>
                          <a:ea typeface="+mn-ea"/>
                          <a:cs typeface="+mn-cs"/>
                        </a:rPr>
                        <a:t>Zuweisung: zivil-/strafrechtliche Behörde ordnet bei Indikation an</a:t>
                      </a:r>
                    </a:p>
                  </a:txBody>
                  <a:tcPr>
                    <a:solidFill>
                      <a:schemeClr val="tx2">
                        <a:lumMod val="20000"/>
                        <a:lumOff val="80000"/>
                      </a:schemeClr>
                    </a:solidFill>
                  </a:tcPr>
                </a:tc>
                <a:extLst>
                  <a:ext uri="{0D108BD9-81ED-4DB2-BD59-A6C34878D82A}">
                    <a16:rowId xmlns:a16="http://schemas.microsoft.com/office/drawing/2014/main" val="1598033531"/>
                  </a:ext>
                </a:extLst>
              </a:tr>
              <a:tr h="612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800" kern="1200" dirty="0">
                          <a:solidFill>
                            <a:schemeClr val="dk1"/>
                          </a:solidFill>
                          <a:effectLst/>
                          <a:latin typeface="+mn-lt"/>
                          <a:ea typeface="+mn-ea"/>
                          <a:cs typeface="+mn-cs"/>
                        </a:rPr>
                        <a:t>Dauer: 3-4 Monate </a:t>
                      </a:r>
                    </a:p>
                  </a:txBody>
                  <a:tcPr>
                    <a:solidFill>
                      <a:schemeClr val="tx2">
                        <a:lumMod val="20000"/>
                        <a:lumOff val="80000"/>
                      </a:schemeClr>
                    </a:solidFill>
                  </a:tcPr>
                </a:tc>
                <a:extLst>
                  <a:ext uri="{0D108BD9-81ED-4DB2-BD59-A6C34878D82A}">
                    <a16:rowId xmlns:a16="http://schemas.microsoft.com/office/drawing/2014/main" val="1423071684"/>
                  </a:ext>
                </a:extLst>
              </a:tr>
              <a:tr h="612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800" kern="1200" dirty="0">
                          <a:solidFill>
                            <a:schemeClr val="dk1"/>
                          </a:solidFill>
                          <a:effectLst/>
                          <a:latin typeface="+mn-lt"/>
                          <a:ea typeface="+mn-ea"/>
                          <a:cs typeface="+mn-cs"/>
                        </a:rPr>
                        <a:t>Frühzeitige Zusammenarbeit mit abgebender/-wiederaufnehmender</a:t>
                      </a:r>
                      <a:r>
                        <a:rPr lang="de-CH" sz="1800" kern="1200" baseline="0" dirty="0">
                          <a:solidFill>
                            <a:schemeClr val="dk1"/>
                          </a:solidFill>
                          <a:effectLst/>
                          <a:latin typeface="+mn-lt"/>
                          <a:ea typeface="+mn-ea"/>
                          <a:cs typeface="+mn-cs"/>
                        </a:rPr>
                        <a:t> Einrichtung</a:t>
                      </a:r>
                      <a:endParaRPr lang="de-CH" sz="1800" kern="1200" dirty="0">
                        <a:solidFill>
                          <a:schemeClr val="dk1"/>
                        </a:solidFill>
                        <a:effectLst/>
                        <a:latin typeface="+mn-lt"/>
                        <a:ea typeface="+mn-ea"/>
                        <a:cs typeface="+mn-cs"/>
                      </a:endParaRPr>
                    </a:p>
                  </a:txBody>
                  <a:tcPr>
                    <a:solidFill>
                      <a:schemeClr val="tx2">
                        <a:lumMod val="20000"/>
                        <a:lumOff val="80000"/>
                      </a:schemeClr>
                    </a:solidFill>
                  </a:tcPr>
                </a:tc>
                <a:extLst>
                  <a:ext uri="{0D108BD9-81ED-4DB2-BD59-A6C34878D82A}">
                    <a16:rowId xmlns:a16="http://schemas.microsoft.com/office/drawing/2014/main" val="1507917787"/>
                  </a:ext>
                </a:extLst>
              </a:tr>
            </a:tbl>
          </a:graphicData>
        </a:graphic>
      </p:graphicFrame>
    </p:spTree>
    <p:extLst>
      <p:ext uri="{BB962C8B-B14F-4D97-AF65-F5344CB8AC3E}">
        <p14:creationId xmlns:p14="http://schemas.microsoft.com/office/powerpoint/2010/main" val="4120416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7038" y="404664"/>
            <a:ext cx="4522954" cy="464345"/>
          </a:xfrm>
        </p:spPr>
        <p:txBody>
          <a:bodyPr/>
          <a:lstStyle/>
          <a:p>
            <a:r>
              <a:rPr lang="de-CH" dirty="0"/>
              <a:t>Behandlungskonzept</a:t>
            </a:r>
          </a:p>
        </p:txBody>
      </p:sp>
      <p:sp>
        <p:nvSpPr>
          <p:cNvPr id="4" name="Datumsplatzhalter 3"/>
          <p:cNvSpPr>
            <a:spLocks noGrp="1"/>
          </p:cNvSpPr>
          <p:nvPr>
            <p:ph type="dt" sz="half" idx="10"/>
          </p:nvPr>
        </p:nvSpPr>
        <p:spPr/>
        <p:txBody>
          <a:bodyPr/>
          <a:lstStyle/>
          <a:p>
            <a:r>
              <a:rPr lang="de-DE" dirty="0" err="1"/>
              <a:t>Ganterschwil</a:t>
            </a:r>
            <a:r>
              <a:rPr lang="de-DE" dirty="0"/>
              <a:t>, 11. November 2021</a:t>
            </a:r>
            <a:endParaRPr lang="en-US" dirty="0"/>
          </a:p>
        </p:txBody>
      </p:sp>
      <p:sp>
        <p:nvSpPr>
          <p:cNvPr id="5" name="Fußzeilenplatzhalter 4"/>
          <p:cNvSpPr>
            <a:spLocks noGrp="1"/>
          </p:cNvSpPr>
          <p:nvPr>
            <p:ph type="ftr" sz="quarter" idx="11"/>
          </p:nvPr>
        </p:nvSpPr>
        <p:spPr/>
        <p:txBody>
          <a:bodyPr/>
          <a:lstStyle/>
          <a:p>
            <a:r>
              <a:rPr lang="de-CH"/>
              <a:t>Klassifizierung: intern / vertraulich / geheim</a:t>
            </a:r>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24</a:t>
            </a:fld>
            <a:endParaRPr lang="de-CH" dirty="0"/>
          </a:p>
        </p:txBody>
      </p:sp>
      <p:sp>
        <p:nvSpPr>
          <p:cNvPr id="11" name="Abgerundetes Rechteck 10"/>
          <p:cNvSpPr/>
          <p:nvPr/>
        </p:nvSpPr>
        <p:spPr>
          <a:xfrm>
            <a:off x="243185" y="1250556"/>
            <a:ext cx="7407696" cy="1885630"/>
          </a:xfrm>
          <a:prstGeom prst="roundRect">
            <a:avLst/>
          </a:prstGeom>
          <a:solidFill>
            <a:sysClr val="window" lastClr="FFFFFF"/>
          </a:solidFill>
          <a:ln w="76200" cap="flat" cmpd="sng" algn="ctr">
            <a:solidFill>
              <a:schemeClr val="accent1"/>
            </a:solidFill>
            <a:prstDash val="solid"/>
          </a:ln>
          <a:effectLst/>
        </p:spPr>
        <p:txBody>
          <a:bodyPr rtlCol="0" anchor="ctr"/>
          <a:lstStyle/>
          <a:p>
            <a:pPr defTabSz="685800">
              <a:defRPr/>
            </a:pPr>
            <a:r>
              <a:rPr lang="de-CH" sz="1600" b="1" kern="0" dirty="0">
                <a:solidFill>
                  <a:prstClr val="black"/>
                </a:solidFill>
                <a:latin typeface="Arial"/>
              </a:rPr>
              <a:t>Stabilisierungsphase (4-6 W)</a:t>
            </a:r>
          </a:p>
          <a:p>
            <a:pPr>
              <a:defRPr/>
            </a:pPr>
            <a:r>
              <a:rPr lang="de-CH" sz="1600" u="sng" kern="0" dirty="0">
                <a:solidFill>
                  <a:prstClr val="black"/>
                </a:solidFill>
                <a:latin typeface="Arial"/>
              </a:rPr>
              <a:t>Inhalt </a:t>
            </a:r>
            <a:r>
              <a:rPr lang="de-CH" sz="1600" kern="0" dirty="0">
                <a:solidFill>
                  <a:prstClr val="black"/>
                </a:solidFill>
                <a:latin typeface="Arial"/>
              </a:rPr>
              <a:t>Pat. wird an geregelte Struktur (Schlaf, Beschäftigung, Mahlzeiten) gewöhnt und ggf. bei Entgiftung und Entzug unterstützt</a:t>
            </a:r>
          </a:p>
          <a:p>
            <a:pPr>
              <a:defRPr/>
            </a:pPr>
            <a:r>
              <a:rPr lang="de-CH" sz="1600" kern="0" dirty="0">
                <a:solidFill>
                  <a:prstClr val="black"/>
                </a:solidFill>
                <a:latin typeface="Arial"/>
              </a:rPr>
              <a:t>-&gt;  Bezugspersonenarbeit, angeleitete Tagesstruktur auf Station (Haushalt Station, Atelier, Schule, Sport). Partizipative d</a:t>
            </a:r>
            <a:r>
              <a:rPr lang="de-CH" sz="1600" kern="0" dirty="0" err="1">
                <a:solidFill>
                  <a:prstClr val="black"/>
                </a:solidFill>
                <a:latin typeface="Arial"/>
              </a:rPr>
              <a:t>iagnostische</a:t>
            </a:r>
            <a:r>
              <a:rPr lang="de-CH" sz="1600" kern="0" dirty="0">
                <a:solidFill>
                  <a:prstClr val="black"/>
                </a:solidFill>
                <a:latin typeface="Arial"/>
              </a:rPr>
              <a:t> Priorisierung und Behandlungsplanung mit validierender Motivationsarbeit</a:t>
            </a:r>
          </a:p>
          <a:p>
            <a:pPr defTabSz="685800">
              <a:defRPr/>
            </a:pPr>
            <a:endParaRPr lang="de-CH" sz="1200" kern="0" dirty="0">
              <a:solidFill>
                <a:prstClr val="black"/>
              </a:solidFill>
              <a:latin typeface="Arial"/>
            </a:endParaRPr>
          </a:p>
        </p:txBody>
      </p:sp>
      <p:sp>
        <p:nvSpPr>
          <p:cNvPr id="12" name="Abgerundetes Rechteck 11"/>
          <p:cNvSpPr/>
          <p:nvPr/>
        </p:nvSpPr>
        <p:spPr>
          <a:xfrm>
            <a:off x="681279" y="2852936"/>
            <a:ext cx="7494924" cy="2592288"/>
          </a:xfrm>
          <a:prstGeom prst="roundRect">
            <a:avLst/>
          </a:prstGeom>
          <a:solidFill>
            <a:sysClr val="window" lastClr="FFFFFF"/>
          </a:solidFill>
          <a:ln w="25400" cap="flat" cmpd="sng" algn="ctr">
            <a:solidFill>
              <a:srgbClr val="FED100">
                <a:lumMod val="40000"/>
                <a:lumOff val="60000"/>
              </a:srgbClr>
            </a:solidFill>
            <a:prstDash val="solid"/>
          </a:ln>
          <a:effectLst/>
        </p:spPr>
        <p:txBody>
          <a:bodyPr rtlCol="0" anchor="ctr"/>
          <a:lstStyle/>
          <a:p>
            <a:pPr defTabSz="685800">
              <a:defRPr/>
            </a:pPr>
            <a:r>
              <a:rPr lang="de-CH" sz="1600" b="1" kern="0" dirty="0">
                <a:solidFill>
                  <a:prstClr val="black"/>
                </a:solidFill>
                <a:latin typeface="Arial"/>
              </a:rPr>
              <a:t>Zielorientierte Behandlungsphase (8 W)</a:t>
            </a:r>
          </a:p>
          <a:p>
            <a:pPr defTabSz="685800">
              <a:defRPr/>
            </a:pPr>
            <a:r>
              <a:rPr lang="de-CH" sz="1600" u="sng" kern="0" dirty="0">
                <a:solidFill>
                  <a:prstClr val="black"/>
                </a:solidFill>
                <a:latin typeface="Arial"/>
              </a:rPr>
              <a:t>Inhalt</a:t>
            </a:r>
            <a:r>
              <a:rPr lang="de-CH" sz="1600" kern="0" dirty="0">
                <a:solidFill>
                  <a:prstClr val="black"/>
                </a:solidFill>
                <a:latin typeface="Arial"/>
              </a:rPr>
              <a:t>: Zieldefinition mit Behörde und Patient &amp; daraus konkret abgeleitet:</a:t>
            </a:r>
          </a:p>
          <a:p>
            <a:pPr marL="214313" indent="-214313" defTabSz="685800">
              <a:buFontTx/>
              <a:buChar char="-"/>
              <a:defRPr/>
            </a:pPr>
            <a:r>
              <a:rPr lang="de-CH" sz="1600" kern="0" dirty="0">
                <a:solidFill>
                  <a:prstClr val="black"/>
                </a:solidFill>
                <a:latin typeface="Arial"/>
              </a:rPr>
              <a:t>angeleitete Tagesstruktur in - &amp; ausserhalb der Station (Schule, Haushalt Station, Unterhalt Areal, Bewegung/Erlebnis) für Selbstwert und Verantwortungsübernahme individuell und kollektiv</a:t>
            </a:r>
          </a:p>
          <a:p>
            <a:pPr marL="214313" indent="-214313" defTabSz="685800">
              <a:buFontTx/>
              <a:buChar char="-"/>
              <a:defRPr/>
            </a:pPr>
            <a:r>
              <a:rPr lang="de-CH" sz="1600" kern="0" dirty="0">
                <a:solidFill>
                  <a:prstClr val="black"/>
                </a:solidFill>
                <a:latin typeface="Arial"/>
              </a:rPr>
              <a:t>störungsspezifische, problemlösende, Soziale Kompetenz fördernde  Einzel- und Gruppenangebote</a:t>
            </a:r>
          </a:p>
          <a:p>
            <a:pPr marL="214313" indent="-214313" defTabSz="685800">
              <a:buFontTx/>
              <a:buChar char="-"/>
              <a:defRPr/>
            </a:pPr>
            <a:r>
              <a:rPr lang="de-CH" sz="1600" kern="0" dirty="0">
                <a:solidFill>
                  <a:prstClr val="black"/>
                </a:solidFill>
                <a:latin typeface="Arial"/>
              </a:rPr>
              <a:t>Handlungsleitende Sitzungen alle 3- 4 Wochen mit systemrelevanten Playern </a:t>
            </a:r>
          </a:p>
          <a:p>
            <a:pPr defTabSz="685800">
              <a:defRPr/>
            </a:pPr>
            <a:endParaRPr lang="de-CH" sz="1400" kern="0" dirty="0">
              <a:solidFill>
                <a:prstClr val="black"/>
              </a:solidFill>
              <a:latin typeface="Arial"/>
            </a:endParaRPr>
          </a:p>
        </p:txBody>
      </p:sp>
      <p:sp>
        <p:nvSpPr>
          <p:cNvPr id="13" name="Abgerundetes Rechteck 12"/>
          <p:cNvSpPr/>
          <p:nvPr/>
        </p:nvSpPr>
        <p:spPr>
          <a:xfrm>
            <a:off x="3524162" y="4937033"/>
            <a:ext cx="5355468" cy="1563333"/>
          </a:xfrm>
          <a:prstGeom prst="roundRect">
            <a:avLst/>
          </a:prstGeom>
          <a:solidFill>
            <a:sysClr val="window" lastClr="FFFFFF"/>
          </a:solidFill>
          <a:ln w="76200" cap="flat" cmpd="sng" algn="ctr">
            <a:solidFill>
              <a:srgbClr val="CCFFCC"/>
            </a:solidFill>
            <a:prstDash val="solid"/>
          </a:ln>
          <a:effectLst/>
        </p:spPr>
        <p:txBody>
          <a:bodyPr rtlCol="0" anchor="ctr"/>
          <a:lstStyle/>
          <a:p>
            <a:r>
              <a:rPr lang="de-CH" sz="1600" b="1" kern="0" dirty="0">
                <a:solidFill>
                  <a:prstClr val="black"/>
                </a:solidFill>
              </a:rPr>
              <a:t>Austrittsphase (4-6 W)</a:t>
            </a:r>
          </a:p>
          <a:p>
            <a:pPr defTabSz="685800">
              <a:defRPr/>
            </a:pPr>
            <a:r>
              <a:rPr lang="de-CH" sz="1600" u="sng" kern="0" dirty="0">
                <a:solidFill>
                  <a:prstClr val="black"/>
                </a:solidFill>
                <a:latin typeface="Arial"/>
              </a:rPr>
              <a:t>Inhalt</a:t>
            </a:r>
            <a:r>
              <a:rPr lang="de-CH" sz="1600" kern="0" dirty="0">
                <a:solidFill>
                  <a:prstClr val="black"/>
                </a:solidFill>
                <a:latin typeface="Arial"/>
              </a:rPr>
              <a:t>: Tagesstruktur extern (Institution/Wohnort) wird konkretisiert &amp; stufenweise umgesetzt </a:t>
            </a:r>
          </a:p>
          <a:p>
            <a:pPr defTabSz="685800">
              <a:defRPr/>
            </a:pPr>
            <a:r>
              <a:rPr lang="de-CH" sz="1600" kern="0" dirty="0" err="1">
                <a:solidFill>
                  <a:prstClr val="black"/>
                </a:solidFill>
                <a:latin typeface="Arial"/>
              </a:rPr>
              <a:t>Beibehalt</a:t>
            </a:r>
            <a:r>
              <a:rPr lang="de-CH" sz="1600" kern="0" dirty="0">
                <a:solidFill>
                  <a:prstClr val="black"/>
                </a:solidFill>
                <a:latin typeface="Arial"/>
              </a:rPr>
              <a:t> stationäre multimodale, interdisziplinäre Behandlung</a:t>
            </a:r>
          </a:p>
          <a:p>
            <a:pPr defTabSz="685800">
              <a:defRPr/>
            </a:pPr>
            <a:r>
              <a:rPr lang="de-CH" sz="1600" kern="0" dirty="0">
                <a:solidFill>
                  <a:prstClr val="black"/>
                </a:solidFill>
                <a:latin typeface="Arial"/>
              </a:rPr>
              <a:t>Entlassung i.R. in abgebende Jugendhilfeeinrichtung </a:t>
            </a:r>
          </a:p>
        </p:txBody>
      </p:sp>
    </p:spTree>
    <p:extLst>
      <p:ext uri="{BB962C8B-B14F-4D97-AF65-F5344CB8AC3E}">
        <p14:creationId xmlns:p14="http://schemas.microsoft.com/office/powerpoint/2010/main" val="2563474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de-CH" dirty="0"/>
            </a:br>
            <a:endParaRPr lang="de-CH" dirty="0"/>
          </a:p>
        </p:txBody>
      </p:sp>
      <p:sp>
        <p:nvSpPr>
          <p:cNvPr id="4" name="Datumsplatzhalter 3"/>
          <p:cNvSpPr>
            <a:spLocks noGrp="1"/>
          </p:cNvSpPr>
          <p:nvPr>
            <p:ph type="dt" sz="half" idx="10"/>
          </p:nvPr>
        </p:nvSpPr>
        <p:spPr/>
        <p:txBody>
          <a:bodyPr/>
          <a:lstStyle/>
          <a:p>
            <a:r>
              <a:rPr lang="de-DE" dirty="0" err="1"/>
              <a:t>Ganterschwil</a:t>
            </a:r>
            <a:r>
              <a:rPr lang="de-DE" dirty="0"/>
              <a:t>, 11. November 2021</a:t>
            </a:r>
            <a:endParaRPr lang="en-US" dirty="0"/>
          </a:p>
        </p:txBody>
      </p:sp>
      <p:sp>
        <p:nvSpPr>
          <p:cNvPr id="5" name="Fußzeilenplatzhalter 4"/>
          <p:cNvSpPr>
            <a:spLocks noGrp="1"/>
          </p:cNvSpPr>
          <p:nvPr>
            <p:ph type="ftr" sz="quarter" idx="11"/>
          </p:nvPr>
        </p:nvSpPr>
        <p:spPr/>
        <p:txBody>
          <a:bodyPr/>
          <a:lstStyle/>
          <a:p>
            <a:r>
              <a:rPr lang="de-CH"/>
              <a:t>UNIVERSITÄRE PSYCHIATRISCHE DIENSTE BERN (UPD)</a:t>
            </a:r>
            <a:endParaRPr lang="en-US" dirty="0"/>
          </a:p>
        </p:txBody>
      </p:sp>
      <p:sp>
        <p:nvSpPr>
          <p:cNvPr id="6" name="Foliennummernplatzhalter 5"/>
          <p:cNvSpPr>
            <a:spLocks noGrp="1"/>
          </p:cNvSpPr>
          <p:nvPr>
            <p:ph type="sldNum" sz="quarter" idx="12"/>
          </p:nvPr>
        </p:nvSpPr>
        <p:spPr/>
        <p:txBody>
          <a:bodyPr/>
          <a:lstStyle/>
          <a:p>
            <a:fld id="{0E7B0C66-FBC7-4A14-A4CF-FE73E1ECC114}" type="slidenum">
              <a:rPr lang="en-US" smtClean="0"/>
              <a:pPr/>
              <a:t>25</a:t>
            </a:fld>
            <a:endParaRPr lang="en-US"/>
          </a:p>
        </p:txBody>
      </p:sp>
      <p:pic>
        <p:nvPicPr>
          <p:cNvPr id="10" name="Grafik 9"/>
          <p:cNvPicPr>
            <a:picLocks noChangeAspect="1"/>
          </p:cNvPicPr>
          <p:nvPr/>
        </p:nvPicPr>
        <p:blipFill>
          <a:blip r:embed="rId2"/>
          <a:stretch>
            <a:fillRect/>
          </a:stretch>
        </p:blipFill>
        <p:spPr>
          <a:xfrm rot="5400000">
            <a:off x="1490307" y="921032"/>
            <a:ext cx="5753439" cy="4896544"/>
          </a:xfrm>
          <a:prstGeom prst="rect">
            <a:avLst/>
          </a:prstGeom>
        </p:spPr>
      </p:pic>
      <p:sp>
        <p:nvSpPr>
          <p:cNvPr id="7" name="Rechteck 6"/>
          <p:cNvSpPr/>
          <p:nvPr/>
        </p:nvSpPr>
        <p:spPr>
          <a:xfrm>
            <a:off x="437159" y="1343195"/>
            <a:ext cx="2713179" cy="584775"/>
          </a:xfrm>
          <a:prstGeom prst="rect">
            <a:avLst/>
          </a:prstGeom>
          <a:solidFill>
            <a:srgbClr val="99FF99"/>
          </a:solidFill>
          <a:ln>
            <a:solidFill>
              <a:srgbClr val="009900"/>
            </a:solidFill>
          </a:ln>
        </p:spPr>
        <p:txBody>
          <a:bodyPr wrap="none">
            <a:spAutoFit/>
          </a:bodyPr>
          <a:lstStyle/>
          <a:p>
            <a:r>
              <a:rPr lang="de-CH" sz="3200" b="1" dirty="0">
                <a:solidFill>
                  <a:srgbClr val="009900"/>
                </a:solidFill>
                <a:latin typeface="Cooper Black" panose="0208090404030B020404" pitchFamily="18" charset="0"/>
                <a:ea typeface="+mj-ea"/>
                <a:cs typeface="Arial" pitchFamily="34" charset="0"/>
              </a:rPr>
              <a:t>Supervision</a:t>
            </a:r>
            <a:endParaRPr lang="de-CH" dirty="0">
              <a:solidFill>
                <a:srgbClr val="009900"/>
              </a:solidFill>
              <a:latin typeface="Cooper Black" panose="0208090404030B020404" pitchFamily="18" charset="0"/>
            </a:endParaRPr>
          </a:p>
        </p:txBody>
      </p:sp>
      <p:sp>
        <p:nvSpPr>
          <p:cNvPr id="8" name="Rechteck 7"/>
          <p:cNvSpPr/>
          <p:nvPr/>
        </p:nvSpPr>
        <p:spPr>
          <a:xfrm>
            <a:off x="2339752" y="2842553"/>
            <a:ext cx="2916183" cy="584775"/>
          </a:xfrm>
          <a:prstGeom prst="rect">
            <a:avLst/>
          </a:prstGeom>
        </p:spPr>
        <p:txBody>
          <a:bodyPr wrap="none">
            <a:spAutoFit/>
          </a:bodyPr>
          <a:lstStyle/>
          <a:p>
            <a:r>
              <a:rPr lang="de-CH" sz="3200" b="1" dirty="0">
                <a:solidFill>
                  <a:schemeClr val="tx2"/>
                </a:solidFill>
                <a:latin typeface="Kristen ITC" panose="03050502040202030202" pitchFamily="66" charset="0"/>
                <a:ea typeface="+mj-ea"/>
                <a:cs typeface="Arial" pitchFamily="34" charset="0"/>
              </a:rPr>
              <a:t>Familie bleibt </a:t>
            </a:r>
            <a:endParaRPr lang="de-CH" dirty="0">
              <a:solidFill>
                <a:schemeClr val="tx2"/>
              </a:solidFill>
              <a:latin typeface="Kristen ITC" panose="03050502040202030202" pitchFamily="66" charset="0"/>
            </a:endParaRPr>
          </a:p>
        </p:txBody>
      </p:sp>
    </p:spTree>
    <p:extLst>
      <p:ext uri="{BB962C8B-B14F-4D97-AF65-F5344CB8AC3E}">
        <p14:creationId xmlns:p14="http://schemas.microsoft.com/office/powerpoint/2010/main" val="3345035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800" dirty="0"/>
              <a:t>DANKE FÜR IHRE AUFMERKSAMKEIT</a:t>
            </a:r>
            <a:br>
              <a:rPr lang="de-CH" sz="2800" dirty="0"/>
            </a:br>
            <a:r>
              <a:rPr lang="de-CH" sz="2800" b="0" dirty="0">
                <a:solidFill>
                  <a:schemeClr val="accent1">
                    <a:lumMod val="60000"/>
                    <a:lumOff val="40000"/>
                  </a:schemeClr>
                </a:solidFill>
              </a:rPr>
              <a:t>IMPRESSUM</a:t>
            </a:r>
            <a:endParaRPr lang="de-CH" sz="2800" dirty="0">
              <a:solidFill>
                <a:schemeClr val="accent1">
                  <a:lumMod val="60000"/>
                  <a:lumOff val="40000"/>
                </a:schemeClr>
              </a:solidFill>
            </a:endParaRPr>
          </a:p>
        </p:txBody>
      </p:sp>
      <p:sp>
        <p:nvSpPr>
          <p:cNvPr id="3" name="Datumsplatzhalter 2"/>
          <p:cNvSpPr>
            <a:spLocks noGrp="1"/>
          </p:cNvSpPr>
          <p:nvPr>
            <p:ph type="dt" sz="half" idx="10"/>
          </p:nvPr>
        </p:nvSpPr>
        <p:spPr/>
        <p:txBody>
          <a:bodyPr/>
          <a:lstStyle/>
          <a:p>
            <a:r>
              <a:rPr lang="de-DE" dirty="0" err="1"/>
              <a:t>Ganterschwil</a:t>
            </a:r>
            <a:r>
              <a:rPr lang="de-DE" dirty="0"/>
              <a:t>, 11. November 2021</a:t>
            </a:r>
            <a:endParaRPr lang="en-US" dirty="0"/>
          </a:p>
        </p:txBody>
      </p:sp>
      <p:sp>
        <p:nvSpPr>
          <p:cNvPr id="4" name="Fußzeilenplatzhalter 3"/>
          <p:cNvSpPr>
            <a:spLocks noGrp="1"/>
          </p:cNvSpPr>
          <p:nvPr>
            <p:ph type="ftr" sz="quarter" idx="11"/>
          </p:nvPr>
        </p:nvSpPr>
        <p:spPr/>
        <p:txBody>
          <a:bodyPr/>
          <a:lstStyle/>
          <a:p>
            <a:r>
              <a:rPr lang="de-CH"/>
              <a:t>UNIVERSITÄRE PSYCHIATRISCHE DIENSTE BERN (UPD)</a:t>
            </a:r>
            <a:endParaRPr lang="en-US"/>
          </a:p>
        </p:txBody>
      </p:sp>
      <p:sp>
        <p:nvSpPr>
          <p:cNvPr id="5" name="Foliennummernplatzhalter 4"/>
          <p:cNvSpPr>
            <a:spLocks noGrp="1"/>
          </p:cNvSpPr>
          <p:nvPr>
            <p:ph type="sldNum" sz="quarter" idx="12"/>
          </p:nvPr>
        </p:nvSpPr>
        <p:spPr/>
        <p:txBody>
          <a:bodyPr/>
          <a:lstStyle/>
          <a:p>
            <a:fld id="{0E7B0C66-FBC7-4A14-A4CF-FE73E1ECC114}" type="slidenum">
              <a:rPr lang="en-US" smtClean="0"/>
              <a:pPr/>
              <a:t>26</a:t>
            </a:fld>
            <a:endParaRPr lang="en-US"/>
          </a:p>
        </p:txBody>
      </p:sp>
      <p:sp>
        <p:nvSpPr>
          <p:cNvPr id="8" name="Rechteck 7"/>
          <p:cNvSpPr/>
          <p:nvPr/>
        </p:nvSpPr>
        <p:spPr>
          <a:xfrm>
            <a:off x="2763823" y="1538221"/>
            <a:ext cx="3456384" cy="1477328"/>
          </a:xfrm>
          <a:prstGeom prst="rect">
            <a:avLst/>
          </a:prstGeom>
        </p:spPr>
        <p:txBody>
          <a:bodyPr wrap="square">
            <a:spAutoFit/>
          </a:bodyPr>
          <a:lstStyle/>
          <a:p>
            <a:pPr>
              <a:spcAft>
                <a:spcPts val="0"/>
              </a:spcAft>
            </a:pPr>
            <a:r>
              <a:rPr lang="de-DE" dirty="0">
                <a:latin typeface="Arial" panose="020B0604020202020204" pitchFamily="34" charset="0"/>
                <a:ea typeface="Times New Roman" panose="02020603050405020304" pitchFamily="18" charset="0"/>
                <a:cs typeface="Times New Roman" panose="02020603050405020304" pitchFamily="18" charset="0"/>
              </a:rPr>
              <a:t>Kinder- und Jugendforensik</a:t>
            </a:r>
            <a:endParaRPr lang="de-CH" sz="32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de-DE" dirty="0">
                <a:latin typeface="Arial" panose="020B0604020202020204" pitchFamily="34" charset="0"/>
                <a:ea typeface="Times New Roman" panose="02020603050405020304" pitchFamily="18" charset="0"/>
                <a:cs typeface="Times New Roman" panose="02020603050405020304" pitchFamily="18" charset="0"/>
              </a:rPr>
              <a:t>Dr. med. Katrin Klein, Chefärztin</a:t>
            </a:r>
            <a:endParaRPr lang="de-CH" sz="32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de-CH"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2"/>
              </a:rPr>
              <a:t>katrin.klein@upd.ch</a:t>
            </a:r>
            <a:r>
              <a:rPr lang="en-US" dirty="0">
                <a:solidFill>
                  <a:srgbClr val="1F497D"/>
                </a:solidFill>
                <a:latin typeface="Arial" panose="020B0604020202020204" pitchFamily="34" charset="0"/>
                <a:ea typeface="Times New Roman" panose="02020603050405020304" pitchFamily="18" charset="0"/>
                <a:cs typeface="Times New Roman" panose="02020603050405020304" pitchFamily="18" charset="0"/>
              </a:rPr>
              <a:t> </a:t>
            </a:r>
            <a:endParaRPr lang="de-CH" sz="32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de-CH"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3"/>
              </a:rPr>
              <a:t>www.upd.ch</a:t>
            </a:r>
            <a:endParaRPr lang="de-CH" sz="32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de-DE" dirty="0">
                <a:solidFill>
                  <a:srgbClr val="1F497D"/>
                </a:solidFill>
                <a:latin typeface="Arial" panose="020B0604020202020204" pitchFamily="34" charset="0"/>
                <a:ea typeface="Times New Roman" panose="02020603050405020304" pitchFamily="18" charset="0"/>
                <a:cs typeface="Times New Roman" panose="02020603050405020304" pitchFamily="18" charset="0"/>
              </a:rPr>
              <a:t> </a:t>
            </a:r>
            <a:endParaRPr lang="de-CH" sz="32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7" name="Grafik 6"/>
          <p:cNvPicPr>
            <a:picLocks noChangeAspect="1"/>
          </p:cNvPicPr>
          <p:nvPr/>
        </p:nvPicPr>
        <p:blipFill>
          <a:blip r:embed="rId4"/>
          <a:stretch>
            <a:fillRect/>
          </a:stretch>
        </p:blipFill>
        <p:spPr>
          <a:xfrm>
            <a:off x="323528" y="3258699"/>
            <a:ext cx="8649594" cy="3108590"/>
          </a:xfrm>
          <a:prstGeom prst="rect">
            <a:avLst/>
          </a:prstGeom>
        </p:spPr>
      </p:pic>
    </p:spTree>
    <p:extLst>
      <p:ext uri="{BB962C8B-B14F-4D97-AF65-F5344CB8AC3E}">
        <p14:creationId xmlns:p14="http://schemas.microsoft.com/office/powerpoint/2010/main" val="2747350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27039" y="428612"/>
            <a:ext cx="7025282" cy="705424"/>
          </a:xfrm>
        </p:spPr>
        <p:txBody>
          <a:bodyPr/>
          <a:lstStyle/>
          <a:p>
            <a:r>
              <a:rPr lang="de-CH" dirty="0"/>
              <a:t>Kindliche Bedürfnisse</a:t>
            </a:r>
          </a:p>
        </p:txBody>
      </p:sp>
      <p:sp>
        <p:nvSpPr>
          <p:cNvPr id="2" name="Datumsplatzhalter 1"/>
          <p:cNvSpPr>
            <a:spLocks noGrp="1"/>
          </p:cNvSpPr>
          <p:nvPr>
            <p:ph type="dt" sz="half" idx="10"/>
          </p:nvPr>
        </p:nvSpPr>
        <p:spPr/>
        <p:txBody>
          <a:bodyPr/>
          <a:lstStyle/>
          <a:p>
            <a:r>
              <a:rPr lang="de-DE" dirty="0" err="1"/>
              <a:t>Ganterschwil</a:t>
            </a:r>
            <a:r>
              <a:rPr lang="de-DE" dirty="0"/>
              <a:t>, 11. November 2021</a:t>
            </a:r>
            <a:endParaRPr lang="en-US" dirty="0"/>
          </a:p>
        </p:txBody>
      </p:sp>
      <p:sp>
        <p:nvSpPr>
          <p:cNvPr id="3" name="Fußzeilenplatzhalter 2"/>
          <p:cNvSpPr>
            <a:spLocks noGrp="1"/>
          </p:cNvSpPr>
          <p:nvPr>
            <p:ph type="ftr" sz="quarter" idx="11"/>
          </p:nvPr>
        </p:nvSpPr>
        <p:spPr/>
        <p:txBody>
          <a:bodyPr/>
          <a:lstStyle/>
          <a:p>
            <a:r>
              <a:rPr lang="de-CH"/>
              <a:t>UNIVERSITÄRE PSYCHIATRISCHE DIENSTE BERN (UPD)</a:t>
            </a:r>
            <a:endParaRPr lang="en-US"/>
          </a:p>
        </p:txBody>
      </p:sp>
      <p:sp>
        <p:nvSpPr>
          <p:cNvPr id="4" name="Foliennummernplatzhalter 3"/>
          <p:cNvSpPr>
            <a:spLocks noGrp="1"/>
          </p:cNvSpPr>
          <p:nvPr>
            <p:ph type="sldNum" sz="quarter" idx="12"/>
          </p:nvPr>
        </p:nvSpPr>
        <p:spPr/>
        <p:txBody>
          <a:bodyPr/>
          <a:lstStyle/>
          <a:p>
            <a:fld id="{0E7B0C66-FBC7-4A14-A4CF-FE73E1ECC114}" type="slidenum">
              <a:rPr lang="en-US" smtClean="0"/>
              <a:pPr/>
              <a:t>3</a:t>
            </a:fld>
            <a:endParaRPr lang="en-US"/>
          </a:p>
        </p:txBody>
      </p:sp>
      <p:sp>
        <p:nvSpPr>
          <p:cNvPr id="6" name="Textfeld 5"/>
          <p:cNvSpPr txBox="1"/>
          <p:nvPr/>
        </p:nvSpPr>
        <p:spPr>
          <a:xfrm>
            <a:off x="2826327" y="980728"/>
            <a:ext cx="130204" cy="369332"/>
          </a:xfrm>
          <a:prstGeom prst="rect">
            <a:avLst/>
          </a:prstGeom>
          <a:noFill/>
        </p:spPr>
        <p:txBody>
          <a:bodyPr wrap="square" rtlCol="0">
            <a:spAutoFit/>
          </a:bodyPr>
          <a:lstStyle/>
          <a:p>
            <a:endParaRPr lang="de-CH" dirty="0"/>
          </a:p>
        </p:txBody>
      </p:sp>
      <p:sp>
        <p:nvSpPr>
          <p:cNvPr id="7" name="Textfeld 6">
            <a:extLst>
              <a:ext uri="{FF2B5EF4-FFF2-40B4-BE49-F238E27FC236}">
                <a16:creationId xmlns:a16="http://schemas.microsoft.com/office/drawing/2014/main" id="{D2A6E828-026C-4163-BE59-BC0A39656248}"/>
              </a:ext>
            </a:extLst>
          </p:cNvPr>
          <p:cNvSpPr txBox="1"/>
          <p:nvPr/>
        </p:nvSpPr>
        <p:spPr>
          <a:xfrm>
            <a:off x="2129169" y="2793557"/>
            <a:ext cx="2385342" cy="461665"/>
          </a:xfrm>
          <a:prstGeom prst="rect">
            <a:avLst/>
          </a:prstGeom>
          <a:noFill/>
        </p:spPr>
        <p:txBody>
          <a:bodyPr wrap="square" rtlCol="0">
            <a:spAutoFit/>
          </a:bodyPr>
          <a:lstStyle/>
          <a:p>
            <a:r>
              <a:rPr lang="de-DE" sz="2400" dirty="0">
                <a:solidFill>
                  <a:srgbClr val="7030A0"/>
                </a:solidFill>
                <a:latin typeface="Book Antiqua" panose="02040602050305030304" pitchFamily="18" charset="0"/>
              </a:rPr>
              <a:t>Tagesstruktur</a:t>
            </a:r>
            <a:endParaRPr lang="de-CH" sz="2400" dirty="0">
              <a:solidFill>
                <a:srgbClr val="7030A0"/>
              </a:solidFill>
              <a:latin typeface="Book Antiqua" panose="02040602050305030304" pitchFamily="18" charset="0"/>
            </a:endParaRPr>
          </a:p>
        </p:txBody>
      </p:sp>
      <p:sp>
        <p:nvSpPr>
          <p:cNvPr id="8" name="Textfeld 7">
            <a:extLst>
              <a:ext uri="{FF2B5EF4-FFF2-40B4-BE49-F238E27FC236}">
                <a16:creationId xmlns:a16="http://schemas.microsoft.com/office/drawing/2014/main" id="{28595E4D-5E4E-4743-8975-B80A12910412}"/>
              </a:ext>
            </a:extLst>
          </p:cNvPr>
          <p:cNvSpPr txBox="1"/>
          <p:nvPr/>
        </p:nvSpPr>
        <p:spPr>
          <a:xfrm>
            <a:off x="3779912" y="1254822"/>
            <a:ext cx="1368152" cy="461665"/>
          </a:xfrm>
          <a:prstGeom prst="rect">
            <a:avLst/>
          </a:prstGeom>
          <a:noFill/>
        </p:spPr>
        <p:txBody>
          <a:bodyPr wrap="square" rtlCol="0">
            <a:spAutoFit/>
          </a:bodyPr>
          <a:lstStyle/>
          <a:p>
            <a:r>
              <a:rPr lang="de-DE" sz="2400" b="1" dirty="0"/>
              <a:t>Schutz</a:t>
            </a:r>
            <a:endParaRPr lang="de-CH" sz="2400" b="1" dirty="0"/>
          </a:p>
        </p:txBody>
      </p:sp>
      <p:sp>
        <p:nvSpPr>
          <p:cNvPr id="9" name="Textfeld 8">
            <a:extLst>
              <a:ext uri="{FF2B5EF4-FFF2-40B4-BE49-F238E27FC236}">
                <a16:creationId xmlns:a16="http://schemas.microsoft.com/office/drawing/2014/main" id="{645D5B55-2FC9-4830-AB68-F95B91B1EE12}"/>
              </a:ext>
            </a:extLst>
          </p:cNvPr>
          <p:cNvSpPr txBox="1"/>
          <p:nvPr/>
        </p:nvSpPr>
        <p:spPr>
          <a:xfrm>
            <a:off x="786381" y="2733888"/>
            <a:ext cx="288032" cy="1815882"/>
          </a:xfrm>
          <a:prstGeom prst="rect">
            <a:avLst/>
          </a:prstGeom>
          <a:noFill/>
        </p:spPr>
        <p:txBody>
          <a:bodyPr wrap="square" rtlCol="0">
            <a:spAutoFit/>
          </a:bodyPr>
          <a:lstStyle/>
          <a:p>
            <a:r>
              <a:rPr lang="de-DE" sz="2800" b="1" dirty="0">
                <a:latin typeface="Bahnschrift" panose="020B0502040204020203" pitchFamily="34" charset="0"/>
              </a:rPr>
              <a:t>Halt</a:t>
            </a:r>
            <a:endParaRPr lang="de-CH" sz="2800" b="1" dirty="0">
              <a:latin typeface="Bahnschrift" panose="020B0502040204020203" pitchFamily="34" charset="0"/>
            </a:endParaRPr>
          </a:p>
        </p:txBody>
      </p:sp>
      <p:sp>
        <p:nvSpPr>
          <p:cNvPr id="10" name="Textfeld 9">
            <a:extLst>
              <a:ext uri="{FF2B5EF4-FFF2-40B4-BE49-F238E27FC236}">
                <a16:creationId xmlns:a16="http://schemas.microsoft.com/office/drawing/2014/main" id="{EE6F7075-5791-48A3-A7CF-0DDB812802D2}"/>
              </a:ext>
            </a:extLst>
          </p:cNvPr>
          <p:cNvSpPr txBox="1"/>
          <p:nvPr/>
        </p:nvSpPr>
        <p:spPr>
          <a:xfrm>
            <a:off x="1403648" y="1494076"/>
            <a:ext cx="1224136" cy="461665"/>
          </a:xfrm>
          <a:prstGeom prst="rect">
            <a:avLst/>
          </a:prstGeom>
          <a:noFill/>
        </p:spPr>
        <p:txBody>
          <a:bodyPr wrap="square" rtlCol="0">
            <a:spAutoFit/>
          </a:bodyPr>
          <a:lstStyle/>
          <a:p>
            <a:r>
              <a:rPr lang="de-DE" sz="2400" dirty="0">
                <a:solidFill>
                  <a:srgbClr val="00B050"/>
                </a:solidFill>
              </a:rPr>
              <a:t>Bildung</a:t>
            </a:r>
            <a:endParaRPr lang="de-CH" sz="2400" dirty="0">
              <a:solidFill>
                <a:srgbClr val="00B050"/>
              </a:solidFill>
            </a:endParaRPr>
          </a:p>
        </p:txBody>
      </p:sp>
      <p:sp>
        <p:nvSpPr>
          <p:cNvPr id="11" name="Textfeld 10">
            <a:extLst>
              <a:ext uri="{FF2B5EF4-FFF2-40B4-BE49-F238E27FC236}">
                <a16:creationId xmlns:a16="http://schemas.microsoft.com/office/drawing/2014/main" id="{C912BF42-476E-4DBB-ADEF-C27381ED1551}"/>
              </a:ext>
            </a:extLst>
          </p:cNvPr>
          <p:cNvSpPr txBox="1"/>
          <p:nvPr/>
        </p:nvSpPr>
        <p:spPr>
          <a:xfrm>
            <a:off x="653040" y="4864771"/>
            <a:ext cx="2982856" cy="1077218"/>
          </a:xfrm>
          <a:prstGeom prst="rect">
            <a:avLst/>
          </a:prstGeom>
          <a:noFill/>
        </p:spPr>
        <p:txBody>
          <a:bodyPr wrap="square" rtlCol="0">
            <a:spAutoFit/>
          </a:bodyPr>
          <a:lstStyle/>
          <a:p>
            <a:r>
              <a:rPr lang="de-DE" sz="3200" dirty="0">
                <a:solidFill>
                  <a:srgbClr val="009900"/>
                </a:solidFill>
                <a:latin typeface="Georgia" panose="02040502050405020303" pitchFamily="18" charset="0"/>
              </a:rPr>
              <a:t>Vorhersehbare Beziehung</a:t>
            </a:r>
            <a:endParaRPr lang="de-CH" sz="3200" dirty="0">
              <a:solidFill>
                <a:srgbClr val="009900"/>
              </a:solidFill>
              <a:latin typeface="Georgia" panose="02040502050405020303" pitchFamily="18" charset="0"/>
            </a:endParaRPr>
          </a:p>
        </p:txBody>
      </p:sp>
      <p:sp>
        <p:nvSpPr>
          <p:cNvPr id="12" name="Textfeld 11">
            <a:extLst>
              <a:ext uri="{FF2B5EF4-FFF2-40B4-BE49-F238E27FC236}">
                <a16:creationId xmlns:a16="http://schemas.microsoft.com/office/drawing/2014/main" id="{01EB38CC-878E-457D-A480-4A48610E1602}"/>
              </a:ext>
            </a:extLst>
          </p:cNvPr>
          <p:cNvSpPr txBox="1"/>
          <p:nvPr/>
        </p:nvSpPr>
        <p:spPr>
          <a:xfrm>
            <a:off x="3275303" y="3620973"/>
            <a:ext cx="2325157" cy="523220"/>
          </a:xfrm>
          <a:prstGeom prst="rect">
            <a:avLst/>
          </a:prstGeom>
          <a:noFill/>
        </p:spPr>
        <p:txBody>
          <a:bodyPr wrap="square" rtlCol="0">
            <a:spAutoFit/>
          </a:bodyPr>
          <a:lstStyle/>
          <a:p>
            <a:r>
              <a:rPr lang="de-DE" sz="2800" b="1" dirty="0">
                <a:solidFill>
                  <a:schemeClr val="accent2">
                    <a:lumMod val="60000"/>
                    <a:lumOff val="40000"/>
                  </a:schemeClr>
                </a:solidFill>
                <a:latin typeface="Algerian" panose="04020705040A02060702" pitchFamily="82" charset="0"/>
              </a:rPr>
              <a:t>Akzeptanz</a:t>
            </a:r>
            <a:endParaRPr lang="de-CH" sz="2800" b="1" dirty="0">
              <a:solidFill>
                <a:schemeClr val="accent2">
                  <a:lumMod val="60000"/>
                  <a:lumOff val="40000"/>
                </a:schemeClr>
              </a:solidFill>
              <a:latin typeface="Algerian" panose="04020705040A02060702" pitchFamily="82" charset="0"/>
            </a:endParaRPr>
          </a:p>
        </p:txBody>
      </p:sp>
      <p:sp>
        <p:nvSpPr>
          <p:cNvPr id="13" name="Textfeld 12">
            <a:extLst>
              <a:ext uri="{FF2B5EF4-FFF2-40B4-BE49-F238E27FC236}">
                <a16:creationId xmlns:a16="http://schemas.microsoft.com/office/drawing/2014/main" id="{7EABD2E4-09E6-40D4-AD9F-A18513935F4F}"/>
              </a:ext>
            </a:extLst>
          </p:cNvPr>
          <p:cNvSpPr txBox="1"/>
          <p:nvPr/>
        </p:nvSpPr>
        <p:spPr>
          <a:xfrm>
            <a:off x="539552" y="2191925"/>
            <a:ext cx="2515100" cy="461665"/>
          </a:xfrm>
          <a:prstGeom prst="rect">
            <a:avLst/>
          </a:prstGeom>
          <a:noFill/>
        </p:spPr>
        <p:txBody>
          <a:bodyPr wrap="square" rtlCol="0">
            <a:spAutoFit/>
          </a:bodyPr>
          <a:lstStyle/>
          <a:p>
            <a:r>
              <a:rPr lang="de-DE" sz="2400" b="1" i="1" dirty="0">
                <a:solidFill>
                  <a:srgbClr val="FFC000"/>
                </a:solidFill>
                <a:effectLst>
                  <a:outerShdw blurRad="38100" dist="38100" dir="2700000" algn="tl">
                    <a:srgbClr val="000000">
                      <a:alpha val="43137"/>
                    </a:srgbClr>
                  </a:outerShdw>
                </a:effectLst>
              </a:rPr>
              <a:t>Geborgenheit</a:t>
            </a:r>
            <a:endParaRPr lang="de-CH" sz="2400" b="1" i="1" dirty="0">
              <a:solidFill>
                <a:srgbClr val="FFC000"/>
              </a:solidFill>
              <a:effectLst>
                <a:outerShdw blurRad="38100" dist="38100" dir="2700000" algn="tl">
                  <a:srgbClr val="000000">
                    <a:alpha val="43137"/>
                  </a:srgbClr>
                </a:outerShdw>
              </a:effectLst>
            </a:endParaRPr>
          </a:p>
        </p:txBody>
      </p:sp>
      <p:sp>
        <p:nvSpPr>
          <p:cNvPr id="14" name="Textfeld 13">
            <a:extLst>
              <a:ext uri="{FF2B5EF4-FFF2-40B4-BE49-F238E27FC236}">
                <a16:creationId xmlns:a16="http://schemas.microsoft.com/office/drawing/2014/main" id="{57B6FEB4-1F02-4653-AE67-76A0F909C091}"/>
              </a:ext>
            </a:extLst>
          </p:cNvPr>
          <p:cNvSpPr txBox="1"/>
          <p:nvPr/>
        </p:nvSpPr>
        <p:spPr>
          <a:xfrm>
            <a:off x="5893149" y="1334036"/>
            <a:ext cx="1797993" cy="461665"/>
          </a:xfrm>
          <a:prstGeom prst="rect">
            <a:avLst/>
          </a:prstGeom>
          <a:noFill/>
        </p:spPr>
        <p:txBody>
          <a:bodyPr wrap="none" rtlCol="0">
            <a:spAutoFit/>
          </a:bodyPr>
          <a:lstStyle/>
          <a:p>
            <a:r>
              <a:rPr lang="de-DE" sz="2400" i="1" dirty="0">
                <a:solidFill>
                  <a:schemeClr val="tx2">
                    <a:lumMod val="60000"/>
                    <a:lumOff val="40000"/>
                  </a:schemeClr>
                </a:solidFill>
                <a:latin typeface="Cooper Black" panose="0208090404030B020404" pitchFamily="18" charset="0"/>
              </a:rPr>
              <a:t>Bewegung</a:t>
            </a:r>
            <a:endParaRPr lang="de-CH" sz="2400" i="1" dirty="0">
              <a:solidFill>
                <a:schemeClr val="tx2">
                  <a:lumMod val="60000"/>
                  <a:lumOff val="40000"/>
                </a:schemeClr>
              </a:solidFill>
              <a:latin typeface="Cooper Black" panose="0208090404030B020404" pitchFamily="18" charset="0"/>
            </a:endParaRPr>
          </a:p>
        </p:txBody>
      </p:sp>
      <p:sp>
        <p:nvSpPr>
          <p:cNvPr id="16" name="Textfeld 15">
            <a:extLst>
              <a:ext uri="{FF2B5EF4-FFF2-40B4-BE49-F238E27FC236}">
                <a16:creationId xmlns:a16="http://schemas.microsoft.com/office/drawing/2014/main" id="{8D13D24B-C7E2-488C-8C75-E4DAAB5401EA}"/>
              </a:ext>
            </a:extLst>
          </p:cNvPr>
          <p:cNvSpPr txBox="1"/>
          <p:nvPr/>
        </p:nvSpPr>
        <p:spPr>
          <a:xfrm>
            <a:off x="3899740" y="4680282"/>
            <a:ext cx="1351652" cy="461665"/>
          </a:xfrm>
          <a:prstGeom prst="rect">
            <a:avLst/>
          </a:prstGeom>
          <a:noFill/>
        </p:spPr>
        <p:txBody>
          <a:bodyPr wrap="none" rtlCol="0">
            <a:spAutoFit/>
          </a:bodyPr>
          <a:lstStyle/>
          <a:p>
            <a:r>
              <a:rPr lang="de-DE" sz="2400" b="1" dirty="0">
                <a:solidFill>
                  <a:schemeClr val="accent1">
                    <a:lumMod val="60000"/>
                    <a:lumOff val="40000"/>
                  </a:schemeClr>
                </a:solidFill>
                <a:effectLst>
                  <a:outerShdw blurRad="38100" dist="38100" dir="2700000" algn="tl">
                    <a:srgbClr val="000000">
                      <a:alpha val="43137"/>
                    </a:srgbClr>
                  </a:outerShdw>
                </a:effectLst>
                <a:latin typeface="Comic Sans MS" panose="030F0702030302020204" pitchFamily="66" charset="0"/>
              </a:rPr>
              <a:t>Hobbies</a:t>
            </a:r>
            <a:endParaRPr lang="de-CH" sz="2400" b="1" dirty="0">
              <a:solidFill>
                <a:schemeClr val="accent1">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17" name="Textfeld 16">
            <a:extLst>
              <a:ext uri="{FF2B5EF4-FFF2-40B4-BE49-F238E27FC236}">
                <a16:creationId xmlns:a16="http://schemas.microsoft.com/office/drawing/2014/main" id="{DBE99326-A2D0-4D9E-8D83-776539CDC2BA}"/>
              </a:ext>
            </a:extLst>
          </p:cNvPr>
          <p:cNvSpPr txBox="1"/>
          <p:nvPr/>
        </p:nvSpPr>
        <p:spPr>
          <a:xfrm>
            <a:off x="2164758" y="4268683"/>
            <a:ext cx="1398140" cy="461665"/>
          </a:xfrm>
          <a:prstGeom prst="rect">
            <a:avLst/>
          </a:prstGeom>
          <a:noFill/>
        </p:spPr>
        <p:txBody>
          <a:bodyPr wrap="none" rtlCol="0">
            <a:spAutoFit/>
          </a:bodyPr>
          <a:lstStyle/>
          <a:p>
            <a:r>
              <a:rPr lang="de-DE" sz="2400" b="1" i="1" dirty="0">
                <a:solidFill>
                  <a:schemeClr val="tx2">
                    <a:lumMod val="60000"/>
                    <a:lumOff val="40000"/>
                  </a:schemeClr>
                </a:solidFill>
              </a:rPr>
              <a:t>Freunde</a:t>
            </a:r>
            <a:endParaRPr lang="de-CH" sz="2400" b="1" i="1" dirty="0">
              <a:solidFill>
                <a:schemeClr val="tx2">
                  <a:lumMod val="60000"/>
                  <a:lumOff val="40000"/>
                </a:schemeClr>
              </a:solidFill>
            </a:endParaRPr>
          </a:p>
        </p:txBody>
      </p:sp>
      <p:sp>
        <p:nvSpPr>
          <p:cNvPr id="18" name="Textfeld 17">
            <a:extLst>
              <a:ext uri="{FF2B5EF4-FFF2-40B4-BE49-F238E27FC236}">
                <a16:creationId xmlns:a16="http://schemas.microsoft.com/office/drawing/2014/main" id="{1EB499AA-E790-43E3-8F01-A7C7399F6D13}"/>
              </a:ext>
            </a:extLst>
          </p:cNvPr>
          <p:cNvSpPr txBox="1"/>
          <p:nvPr/>
        </p:nvSpPr>
        <p:spPr>
          <a:xfrm>
            <a:off x="7389875" y="2797951"/>
            <a:ext cx="350477" cy="2246769"/>
          </a:xfrm>
          <a:prstGeom prst="rect">
            <a:avLst/>
          </a:prstGeom>
          <a:noFill/>
        </p:spPr>
        <p:txBody>
          <a:bodyPr wrap="square" rtlCol="0">
            <a:spAutoFit/>
          </a:bodyPr>
          <a:lstStyle/>
          <a:p>
            <a:r>
              <a:rPr lang="de-DE" sz="2800" dirty="0">
                <a:solidFill>
                  <a:schemeClr val="tx2">
                    <a:lumMod val="40000"/>
                    <a:lumOff val="60000"/>
                  </a:schemeClr>
                </a:solidFill>
                <a:latin typeface="Arial Black" panose="020B0A04020102020204" pitchFamily="34" charset="0"/>
              </a:rPr>
              <a:t>Ziele</a:t>
            </a:r>
            <a:endParaRPr lang="de-CH" sz="2800" dirty="0">
              <a:solidFill>
                <a:schemeClr val="tx2">
                  <a:lumMod val="40000"/>
                  <a:lumOff val="60000"/>
                </a:schemeClr>
              </a:solidFill>
              <a:latin typeface="Arial Black" panose="020B0A04020102020204" pitchFamily="34" charset="0"/>
            </a:endParaRPr>
          </a:p>
        </p:txBody>
      </p:sp>
      <p:sp>
        <p:nvSpPr>
          <p:cNvPr id="19" name="Textfeld 18">
            <a:extLst>
              <a:ext uri="{FF2B5EF4-FFF2-40B4-BE49-F238E27FC236}">
                <a16:creationId xmlns:a16="http://schemas.microsoft.com/office/drawing/2014/main" id="{955691AC-684D-404F-880E-B7EB78CED7DB}"/>
              </a:ext>
            </a:extLst>
          </p:cNvPr>
          <p:cNvSpPr txBox="1"/>
          <p:nvPr/>
        </p:nvSpPr>
        <p:spPr>
          <a:xfrm>
            <a:off x="5569268" y="2920206"/>
            <a:ext cx="1656184" cy="646331"/>
          </a:xfrm>
          <a:prstGeom prst="rect">
            <a:avLst/>
          </a:prstGeom>
          <a:noFill/>
        </p:spPr>
        <p:txBody>
          <a:bodyPr wrap="square" rtlCol="0">
            <a:spAutoFit/>
          </a:bodyPr>
          <a:lstStyle/>
          <a:p>
            <a:r>
              <a:rPr lang="de-DE" sz="3600" dirty="0">
                <a:solidFill>
                  <a:srgbClr val="FFC000"/>
                </a:solidFill>
                <a:latin typeface="Matura MT Script Capitals" panose="03020802060602070202" pitchFamily="66" charset="0"/>
              </a:rPr>
              <a:t>Humor</a:t>
            </a:r>
            <a:endParaRPr lang="de-CH" sz="3600" dirty="0">
              <a:solidFill>
                <a:srgbClr val="FFC000"/>
              </a:solidFill>
              <a:latin typeface="Matura MT Script Capitals" panose="03020802060602070202" pitchFamily="66" charset="0"/>
            </a:endParaRPr>
          </a:p>
        </p:txBody>
      </p:sp>
      <p:sp>
        <p:nvSpPr>
          <p:cNvPr id="20" name="Textfeld 19">
            <a:extLst>
              <a:ext uri="{FF2B5EF4-FFF2-40B4-BE49-F238E27FC236}">
                <a16:creationId xmlns:a16="http://schemas.microsoft.com/office/drawing/2014/main" id="{14CB9311-7C5A-4070-BDBD-9514FD66B38A}"/>
              </a:ext>
            </a:extLst>
          </p:cNvPr>
          <p:cNvSpPr txBox="1"/>
          <p:nvPr/>
        </p:nvSpPr>
        <p:spPr>
          <a:xfrm>
            <a:off x="5675043" y="5358126"/>
            <a:ext cx="2234203" cy="461665"/>
          </a:xfrm>
          <a:prstGeom prst="rect">
            <a:avLst/>
          </a:prstGeom>
          <a:noFill/>
        </p:spPr>
        <p:txBody>
          <a:bodyPr wrap="square" rtlCol="0">
            <a:spAutoFit/>
          </a:bodyPr>
          <a:lstStyle/>
          <a:p>
            <a:r>
              <a:rPr lang="de-DE" sz="2400" b="1" dirty="0">
                <a:solidFill>
                  <a:srgbClr val="92D050"/>
                </a:solidFill>
                <a:effectLst>
                  <a:outerShdw blurRad="38100" dist="38100" dir="2700000" algn="tl">
                    <a:srgbClr val="000000">
                      <a:alpha val="43137"/>
                    </a:srgbClr>
                  </a:outerShdw>
                </a:effectLst>
                <a:latin typeface="Broadway" panose="04040905080B02020502" pitchFamily="82" charset="0"/>
              </a:rPr>
              <a:t>Perspektive</a:t>
            </a:r>
            <a:endParaRPr lang="de-CH" sz="2400" b="1" dirty="0">
              <a:solidFill>
                <a:srgbClr val="92D050"/>
              </a:solidFill>
              <a:effectLst>
                <a:outerShdw blurRad="38100" dist="38100" dir="2700000" algn="tl">
                  <a:srgbClr val="000000">
                    <a:alpha val="43137"/>
                  </a:srgbClr>
                </a:outerShdw>
              </a:effectLst>
              <a:latin typeface="Broadway" panose="04040905080B02020502" pitchFamily="82" charset="0"/>
            </a:endParaRPr>
          </a:p>
        </p:txBody>
      </p:sp>
      <p:sp>
        <p:nvSpPr>
          <p:cNvPr id="21" name="Textfeld 20">
            <a:extLst>
              <a:ext uri="{FF2B5EF4-FFF2-40B4-BE49-F238E27FC236}">
                <a16:creationId xmlns:a16="http://schemas.microsoft.com/office/drawing/2014/main" id="{49FD4525-4BF0-43A9-B6F1-A0B194DED155}"/>
              </a:ext>
            </a:extLst>
          </p:cNvPr>
          <p:cNvSpPr txBox="1"/>
          <p:nvPr/>
        </p:nvSpPr>
        <p:spPr>
          <a:xfrm>
            <a:off x="3275303" y="5686186"/>
            <a:ext cx="2710016" cy="523220"/>
          </a:xfrm>
          <a:prstGeom prst="rect">
            <a:avLst/>
          </a:prstGeom>
          <a:noFill/>
        </p:spPr>
        <p:txBody>
          <a:bodyPr wrap="square" rtlCol="0">
            <a:spAutoFit/>
          </a:bodyPr>
          <a:lstStyle/>
          <a:p>
            <a:r>
              <a:rPr lang="de-DE" sz="2800" dirty="0">
                <a:solidFill>
                  <a:srgbClr val="002060"/>
                </a:solidFill>
                <a:latin typeface="Impact" panose="020B0806030902050204" pitchFamily="34" charset="0"/>
              </a:rPr>
              <a:t>Unterstützung</a:t>
            </a:r>
            <a:endParaRPr lang="de-CH" sz="2800" dirty="0">
              <a:solidFill>
                <a:srgbClr val="002060"/>
              </a:solidFill>
              <a:latin typeface="Impact" panose="020B0806030902050204" pitchFamily="34" charset="0"/>
            </a:endParaRPr>
          </a:p>
        </p:txBody>
      </p:sp>
      <p:sp>
        <p:nvSpPr>
          <p:cNvPr id="22" name="Textfeld 21">
            <a:extLst>
              <a:ext uri="{FF2B5EF4-FFF2-40B4-BE49-F238E27FC236}">
                <a16:creationId xmlns:a16="http://schemas.microsoft.com/office/drawing/2014/main" id="{8197DF3B-BC2B-4DDC-985E-093E0F9F8765}"/>
              </a:ext>
            </a:extLst>
          </p:cNvPr>
          <p:cNvSpPr txBox="1"/>
          <p:nvPr/>
        </p:nvSpPr>
        <p:spPr>
          <a:xfrm>
            <a:off x="5404846" y="4175148"/>
            <a:ext cx="1656183" cy="461665"/>
          </a:xfrm>
          <a:prstGeom prst="rect">
            <a:avLst/>
          </a:prstGeom>
          <a:noFill/>
        </p:spPr>
        <p:txBody>
          <a:bodyPr wrap="square" rtlCol="0">
            <a:spAutoFit/>
          </a:bodyPr>
          <a:lstStyle/>
          <a:p>
            <a:r>
              <a:rPr lang="de-DE" sz="2400" dirty="0">
                <a:solidFill>
                  <a:srgbClr val="7030A0"/>
                </a:solidFill>
                <a:latin typeface="Bookman Old Style" panose="02050604050505020204" pitchFamily="18" charset="0"/>
              </a:rPr>
              <a:t>Anleitung</a:t>
            </a:r>
            <a:endParaRPr lang="de-CH" sz="2400" dirty="0">
              <a:solidFill>
                <a:srgbClr val="7030A0"/>
              </a:solidFill>
              <a:latin typeface="Bookman Old Style" panose="02050604050505020204" pitchFamily="18" charset="0"/>
            </a:endParaRPr>
          </a:p>
        </p:txBody>
      </p:sp>
      <p:sp>
        <p:nvSpPr>
          <p:cNvPr id="23" name="Rechteck 22"/>
          <p:cNvSpPr/>
          <p:nvPr/>
        </p:nvSpPr>
        <p:spPr>
          <a:xfrm>
            <a:off x="3635896" y="1931856"/>
            <a:ext cx="1703768" cy="646331"/>
          </a:xfrm>
          <a:prstGeom prst="rect">
            <a:avLst/>
          </a:prstGeom>
        </p:spPr>
        <p:txBody>
          <a:bodyPr wrap="square">
            <a:spAutoFit/>
          </a:bodyPr>
          <a:lstStyle/>
          <a:p>
            <a:r>
              <a:rPr lang="de-DE" sz="3600" dirty="0">
                <a:solidFill>
                  <a:schemeClr val="accent1">
                    <a:lumMod val="75000"/>
                  </a:schemeClr>
                </a:solidFill>
                <a:effectLst>
                  <a:outerShdw blurRad="38100" dist="38100" dir="2700000" algn="tl">
                    <a:srgbClr val="000000">
                      <a:alpha val="43137"/>
                    </a:srgbClr>
                  </a:outerShdw>
                </a:effectLst>
                <a:latin typeface="Colonna MT" panose="04020805060202030203" pitchFamily="82" charset="0"/>
              </a:rPr>
              <a:t>Freizeit</a:t>
            </a:r>
            <a:endParaRPr lang="de-CH" sz="3600" dirty="0">
              <a:effectLst>
                <a:outerShdw blurRad="38100" dist="38100" dir="2700000" algn="tl">
                  <a:srgbClr val="000000">
                    <a:alpha val="43137"/>
                  </a:srgbClr>
                </a:outerShdw>
              </a:effectLst>
            </a:endParaRPr>
          </a:p>
        </p:txBody>
      </p:sp>
      <p:sp>
        <p:nvSpPr>
          <p:cNvPr id="24" name="Textfeld 23"/>
          <p:cNvSpPr txBox="1"/>
          <p:nvPr/>
        </p:nvSpPr>
        <p:spPr>
          <a:xfrm>
            <a:off x="1216282" y="3425799"/>
            <a:ext cx="2390510" cy="461665"/>
          </a:xfrm>
          <a:prstGeom prst="rect">
            <a:avLst/>
          </a:prstGeom>
          <a:noFill/>
        </p:spPr>
        <p:txBody>
          <a:bodyPr wrap="square" rtlCol="0">
            <a:spAutoFit/>
          </a:bodyPr>
          <a:lstStyle/>
          <a:p>
            <a:r>
              <a:rPr lang="de-CH" sz="2400" b="1" dirty="0">
                <a:solidFill>
                  <a:schemeClr val="accent1">
                    <a:lumMod val="75000"/>
                  </a:schemeClr>
                </a:solidFill>
                <a:effectLst>
                  <a:outerShdw blurRad="38100" dist="38100" dir="2700000" algn="tl">
                    <a:srgbClr val="000000">
                      <a:alpha val="43137"/>
                    </a:srgbClr>
                  </a:outerShdw>
                </a:effectLst>
                <a:latin typeface="Ink Free" panose="03080402000500000000" pitchFamily="66" charset="0"/>
              </a:rPr>
              <a:t>Partizipation</a:t>
            </a:r>
          </a:p>
        </p:txBody>
      </p:sp>
      <p:sp>
        <p:nvSpPr>
          <p:cNvPr id="25" name="Textfeld 24"/>
          <p:cNvSpPr txBox="1"/>
          <p:nvPr/>
        </p:nvSpPr>
        <p:spPr>
          <a:xfrm>
            <a:off x="5893149" y="2262813"/>
            <a:ext cx="2129109" cy="523220"/>
          </a:xfrm>
          <a:prstGeom prst="rect">
            <a:avLst/>
          </a:prstGeom>
          <a:noFill/>
        </p:spPr>
        <p:txBody>
          <a:bodyPr wrap="none" rtlCol="0">
            <a:spAutoFit/>
          </a:bodyPr>
          <a:lstStyle/>
          <a:p>
            <a:r>
              <a:rPr lang="de-CH" sz="2800" b="1">
                <a:solidFill>
                  <a:srgbClr val="00FFFF"/>
                </a:solidFill>
                <a:effectLst>
                  <a:outerShdw blurRad="38100" dist="38100" dir="2700000" algn="tl">
                    <a:srgbClr val="000000">
                      <a:alpha val="43137"/>
                    </a:srgbClr>
                  </a:outerShdw>
                </a:effectLst>
                <a:latin typeface="Kristen ITC" panose="03050502040202030202" pitchFamily="66" charset="0"/>
              </a:rPr>
              <a:t>Kreativität</a:t>
            </a:r>
            <a:endParaRPr lang="de-CH" sz="2800" b="1" dirty="0">
              <a:solidFill>
                <a:srgbClr val="00FFFF"/>
              </a:solidFill>
              <a:effectLst>
                <a:outerShdw blurRad="38100" dist="38100" dir="2700000" algn="tl">
                  <a:srgbClr val="000000">
                    <a:alpha val="43137"/>
                  </a:srgbClr>
                </a:outerShdw>
              </a:effectLst>
              <a:latin typeface="Kristen ITC" panose="03050502040202030202" pitchFamily="66" charset="0"/>
            </a:endParaRPr>
          </a:p>
        </p:txBody>
      </p:sp>
      <p:sp>
        <p:nvSpPr>
          <p:cNvPr id="27" name="Textfeld 26"/>
          <p:cNvSpPr txBox="1"/>
          <p:nvPr/>
        </p:nvSpPr>
        <p:spPr>
          <a:xfrm>
            <a:off x="498072" y="1126160"/>
            <a:ext cx="987771" cy="461665"/>
          </a:xfrm>
          <a:prstGeom prst="rect">
            <a:avLst/>
          </a:prstGeom>
          <a:noFill/>
        </p:spPr>
        <p:txBody>
          <a:bodyPr wrap="none" rtlCol="0">
            <a:spAutoFit/>
          </a:bodyPr>
          <a:lstStyle/>
          <a:p>
            <a:r>
              <a:rPr lang="de-CH" sz="2400" dirty="0">
                <a:solidFill>
                  <a:srgbClr val="FFC000"/>
                </a:solidFill>
                <a:latin typeface="Bauhaus 93" panose="04030905020B02020C02" pitchFamily="82" charset="0"/>
              </a:rPr>
              <a:t>Pause</a:t>
            </a:r>
          </a:p>
        </p:txBody>
      </p:sp>
      <p:sp>
        <p:nvSpPr>
          <p:cNvPr id="28" name="Textfeld 27"/>
          <p:cNvSpPr txBox="1"/>
          <p:nvPr/>
        </p:nvSpPr>
        <p:spPr>
          <a:xfrm>
            <a:off x="5515236" y="4813813"/>
            <a:ext cx="1659429" cy="461665"/>
          </a:xfrm>
          <a:prstGeom prst="rect">
            <a:avLst/>
          </a:prstGeom>
          <a:noFill/>
        </p:spPr>
        <p:txBody>
          <a:bodyPr wrap="none" rtlCol="0">
            <a:spAutoFit/>
          </a:bodyPr>
          <a:lstStyle/>
          <a:p>
            <a:r>
              <a:rPr lang="de-CH" sz="2400" dirty="0">
                <a:solidFill>
                  <a:schemeClr val="accent6">
                    <a:lumMod val="50000"/>
                  </a:schemeClr>
                </a:solidFill>
                <a:latin typeface="Britannic Bold" panose="020B0903060703020204" pitchFamily="34" charset="0"/>
              </a:rPr>
              <a:t>Regulation</a:t>
            </a:r>
          </a:p>
        </p:txBody>
      </p:sp>
    </p:spTree>
    <p:extLst>
      <p:ext uri="{BB962C8B-B14F-4D97-AF65-F5344CB8AC3E}">
        <p14:creationId xmlns:p14="http://schemas.microsoft.com/office/powerpoint/2010/main" val="4063102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7039" y="428612"/>
            <a:ext cx="7025282" cy="768140"/>
          </a:xfrm>
        </p:spPr>
        <p:txBody>
          <a:bodyPr/>
          <a:lstStyle/>
          <a:p>
            <a:r>
              <a:rPr lang="de-CH" dirty="0"/>
              <a:t>Elterliche </a:t>
            </a:r>
            <a:r>
              <a:rPr lang="de-CH" dirty="0" err="1"/>
              <a:t>Responsivität</a:t>
            </a:r>
            <a:endParaRPr lang="de-CH" dirty="0"/>
          </a:p>
        </p:txBody>
      </p:sp>
      <p:sp>
        <p:nvSpPr>
          <p:cNvPr id="3" name="Datumsplatzhalter 2"/>
          <p:cNvSpPr>
            <a:spLocks noGrp="1"/>
          </p:cNvSpPr>
          <p:nvPr>
            <p:ph type="dt" sz="half" idx="10"/>
          </p:nvPr>
        </p:nvSpPr>
        <p:spPr/>
        <p:txBody>
          <a:bodyPr/>
          <a:lstStyle/>
          <a:p>
            <a:r>
              <a:rPr lang="de-DE" dirty="0" err="1"/>
              <a:t>Ganterschwil</a:t>
            </a:r>
            <a:r>
              <a:rPr lang="de-DE" dirty="0"/>
              <a:t>, 11. November 2021</a:t>
            </a:r>
            <a:endParaRPr lang="en-US" dirty="0"/>
          </a:p>
        </p:txBody>
      </p:sp>
      <p:sp>
        <p:nvSpPr>
          <p:cNvPr id="4" name="Fußzeilenplatzhalter 3"/>
          <p:cNvSpPr>
            <a:spLocks noGrp="1"/>
          </p:cNvSpPr>
          <p:nvPr>
            <p:ph type="ftr" sz="quarter" idx="11"/>
          </p:nvPr>
        </p:nvSpPr>
        <p:spPr/>
        <p:txBody>
          <a:bodyPr/>
          <a:lstStyle/>
          <a:p>
            <a:r>
              <a:rPr lang="de-CH"/>
              <a:t>UNIVERSITÄRE PSYCHIATRISCHE DIENSTE BERN (UPD)</a:t>
            </a:r>
            <a:endParaRPr lang="en-US"/>
          </a:p>
        </p:txBody>
      </p:sp>
      <p:sp>
        <p:nvSpPr>
          <p:cNvPr id="5" name="Foliennummernplatzhalter 4"/>
          <p:cNvSpPr>
            <a:spLocks noGrp="1"/>
          </p:cNvSpPr>
          <p:nvPr>
            <p:ph type="sldNum" sz="quarter" idx="12"/>
          </p:nvPr>
        </p:nvSpPr>
        <p:spPr/>
        <p:txBody>
          <a:bodyPr/>
          <a:lstStyle/>
          <a:p>
            <a:fld id="{0E7B0C66-FBC7-4A14-A4CF-FE73E1ECC114}" type="slidenum">
              <a:rPr lang="en-US" smtClean="0"/>
              <a:pPr/>
              <a:t>4</a:t>
            </a:fld>
            <a:endParaRPr lang="en-US"/>
          </a:p>
        </p:txBody>
      </p:sp>
      <p:graphicFrame>
        <p:nvGraphicFramePr>
          <p:cNvPr id="6" name="Tabelle 6">
            <a:extLst>
              <a:ext uri="{FF2B5EF4-FFF2-40B4-BE49-F238E27FC236}">
                <a16:creationId xmlns:a16="http://schemas.microsoft.com/office/drawing/2014/main" id="{20E0B96F-E4C9-4E9B-AAA1-56E6E3683004}"/>
              </a:ext>
            </a:extLst>
          </p:cNvPr>
          <p:cNvGraphicFramePr>
            <a:graphicFrameLocks noGrp="1"/>
          </p:cNvGraphicFramePr>
          <p:nvPr>
            <p:extLst>
              <p:ext uri="{D42A27DB-BD31-4B8C-83A1-F6EECF244321}">
                <p14:modId xmlns:p14="http://schemas.microsoft.com/office/powerpoint/2010/main" val="393532177"/>
              </p:ext>
            </p:extLst>
          </p:nvPr>
        </p:nvGraphicFramePr>
        <p:xfrm>
          <a:off x="4713166" y="1434502"/>
          <a:ext cx="3998722" cy="3948111"/>
        </p:xfrm>
        <a:graphic>
          <a:graphicData uri="http://schemas.openxmlformats.org/drawingml/2006/table">
            <a:tbl>
              <a:tblPr firstRow="1" bandRow="1">
                <a:tableStyleId>{5C22544A-7EE6-4342-B048-85BDC9FD1C3A}</a:tableStyleId>
              </a:tblPr>
              <a:tblGrid>
                <a:gridCol w="3998722">
                  <a:extLst>
                    <a:ext uri="{9D8B030D-6E8A-4147-A177-3AD203B41FA5}">
                      <a16:colId xmlns:a16="http://schemas.microsoft.com/office/drawing/2014/main" val="2857706660"/>
                    </a:ext>
                  </a:extLst>
                </a:gridCol>
              </a:tblGrid>
              <a:tr h="587657">
                <a:tc>
                  <a:txBody>
                    <a:bodyPr/>
                    <a:lstStyle/>
                    <a:p>
                      <a:r>
                        <a:rPr lang="de-CH" sz="1800" b="0" i="0" u="none" strike="noStrike" kern="1200" baseline="0" dirty="0">
                          <a:solidFill>
                            <a:schemeClr val="lt1"/>
                          </a:solidFill>
                          <a:latin typeface="+mn-lt"/>
                          <a:ea typeface="+mn-ea"/>
                          <a:cs typeface="+mn-cs"/>
                        </a:rPr>
                        <a:t>Erziehungskompetenz</a:t>
                      </a:r>
                      <a:endParaRPr lang="de-CH" dirty="0"/>
                    </a:p>
                  </a:txBody>
                  <a:tcPr>
                    <a:solidFill>
                      <a:schemeClr val="tx2"/>
                    </a:solidFill>
                  </a:tcPr>
                </a:tc>
                <a:extLst>
                  <a:ext uri="{0D108BD9-81ED-4DB2-BD59-A6C34878D82A}">
                    <a16:rowId xmlns:a16="http://schemas.microsoft.com/office/drawing/2014/main" val="2142517018"/>
                  </a:ext>
                </a:extLst>
              </a:tr>
              <a:tr h="678553">
                <a:tc>
                  <a:txBody>
                    <a:bodyPr/>
                    <a:lstStyle/>
                    <a:p>
                      <a:r>
                        <a:rPr lang="de-DE" dirty="0"/>
                        <a:t>Interaktions- und Kommunikationsfähigkeit</a:t>
                      </a:r>
                      <a:endParaRPr lang="de-CH" dirty="0"/>
                    </a:p>
                  </a:txBody>
                  <a:tcPr>
                    <a:solidFill>
                      <a:schemeClr val="tx2">
                        <a:lumMod val="20000"/>
                        <a:lumOff val="80000"/>
                      </a:schemeClr>
                    </a:solidFill>
                  </a:tcPr>
                </a:tc>
                <a:extLst>
                  <a:ext uri="{0D108BD9-81ED-4DB2-BD59-A6C34878D82A}">
                    <a16:rowId xmlns:a16="http://schemas.microsoft.com/office/drawing/2014/main" val="3973932815"/>
                  </a:ext>
                </a:extLst>
              </a:tr>
              <a:tr h="468370">
                <a:tc>
                  <a:txBody>
                    <a:bodyPr/>
                    <a:lstStyle/>
                    <a:p>
                      <a:r>
                        <a:rPr lang="de-DE" dirty="0"/>
                        <a:t>Grenzsetzungsfähigkeit</a:t>
                      </a:r>
                      <a:endParaRPr lang="de-CH" dirty="0"/>
                    </a:p>
                  </a:txBody>
                  <a:tcPr>
                    <a:solidFill>
                      <a:schemeClr val="tx2">
                        <a:lumMod val="20000"/>
                        <a:lumOff val="80000"/>
                      </a:schemeClr>
                    </a:solidFill>
                  </a:tcPr>
                </a:tc>
                <a:extLst>
                  <a:ext uri="{0D108BD9-81ED-4DB2-BD59-A6C34878D82A}">
                    <a16:rowId xmlns:a16="http://schemas.microsoft.com/office/drawing/2014/main" val="4227682274"/>
                  </a:ext>
                </a:extLst>
              </a:tr>
              <a:tr h="468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800" b="0" i="0" u="none" strike="noStrike" kern="1200" baseline="0" dirty="0">
                          <a:solidFill>
                            <a:schemeClr val="dk1"/>
                          </a:solidFill>
                          <a:latin typeface="+mn-lt"/>
                          <a:ea typeface="+mn-ea"/>
                          <a:cs typeface="+mn-cs"/>
                        </a:rPr>
                        <a:t>Förderfähigkeit</a:t>
                      </a:r>
                    </a:p>
                  </a:txBody>
                  <a:tcPr>
                    <a:solidFill>
                      <a:schemeClr val="tx2">
                        <a:lumMod val="20000"/>
                        <a:lumOff val="80000"/>
                      </a:schemeClr>
                    </a:solidFill>
                  </a:tcPr>
                </a:tc>
                <a:extLst>
                  <a:ext uri="{0D108BD9-81ED-4DB2-BD59-A6C34878D82A}">
                    <a16:rowId xmlns:a16="http://schemas.microsoft.com/office/drawing/2014/main" val="2396949154"/>
                  </a:ext>
                </a:extLst>
              </a:tr>
              <a:tr h="468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800" b="0" i="0" u="none" strike="noStrike" kern="1200" baseline="0" dirty="0">
                          <a:solidFill>
                            <a:schemeClr val="dk1"/>
                          </a:solidFill>
                          <a:latin typeface="+mn-lt"/>
                          <a:ea typeface="+mn-ea"/>
                          <a:cs typeface="+mn-cs"/>
                        </a:rPr>
                        <a:t>Vorbildfähigkeit</a:t>
                      </a:r>
                    </a:p>
                  </a:txBody>
                  <a:tcPr>
                    <a:solidFill>
                      <a:schemeClr val="tx2">
                        <a:lumMod val="20000"/>
                        <a:lumOff val="80000"/>
                      </a:schemeClr>
                    </a:solidFill>
                  </a:tcPr>
                </a:tc>
                <a:extLst>
                  <a:ext uri="{0D108BD9-81ED-4DB2-BD59-A6C34878D82A}">
                    <a16:rowId xmlns:a16="http://schemas.microsoft.com/office/drawing/2014/main" val="2208724668"/>
                  </a:ext>
                </a:extLst>
              </a:tr>
              <a:tr h="468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800" b="0" i="0" u="none" strike="noStrike" kern="1200" baseline="0" dirty="0">
                          <a:solidFill>
                            <a:schemeClr val="dk1"/>
                          </a:solidFill>
                          <a:latin typeface="+mn-lt"/>
                          <a:ea typeface="+mn-ea"/>
                          <a:cs typeface="+mn-cs"/>
                        </a:rPr>
                        <a:t>Alltagsmanagementfähigkeit</a:t>
                      </a:r>
                      <a:endParaRPr lang="de-CH" sz="1800" b="0" i="1" u="none" strike="noStrike" kern="1200" baseline="0" dirty="0">
                        <a:solidFill>
                          <a:schemeClr val="dk1"/>
                        </a:solidFill>
                        <a:latin typeface="+mn-lt"/>
                        <a:ea typeface="+mn-ea"/>
                        <a:cs typeface="+mn-cs"/>
                      </a:endParaRPr>
                    </a:p>
                  </a:txBody>
                  <a:tcPr>
                    <a:solidFill>
                      <a:schemeClr val="tx2">
                        <a:lumMod val="20000"/>
                        <a:lumOff val="80000"/>
                      </a:schemeClr>
                    </a:solidFill>
                  </a:tcPr>
                </a:tc>
                <a:extLst>
                  <a:ext uri="{0D108BD9-81ED-4DB2-BD59-A6C34878D82A}">
                    <a16:rowId xmlns:a16="http://schemas.microsoft.com/office/drawing/2014/main" val="1879456702"/>
                  </a:ext>
                </a:extLst>
              </a:tr>
              <a:tr h="8084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a:solidFill>
                            <a:schemeClr val="dk1"/>
                          </a:solidFill>
                          <a:latin typeface="+mn-lt"/>
                          <a:ea typeface="+mn-ea"/>
                          <a:cs typeface="+mn-cs"/>
                        </a:rPr>
                        <a:t>Kooperationsbereitschaft und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a:solidFill>
                            <a:schemeClr val="dk1"/>
                          </a:solidFill>
                          <a:latin typeface="+mn-lt"/>
                          <a:ea typeface="+mn-ea"/>
                          <a:cs typeface="+mn-cs"/>
                        </a:rPr>
                        <a:t>-fähigkeit gegenüber Fachpersonen</a:t>
                      </a:r>
                    </a:p>
                  </a:txBody>
                  <a:tcPr>
                    <a:solidFill>
                      <a:schemeClr val="tx2">
                        <a:lumMod val="20000"/>
                        <a:lumOff val="80000"/>
                      </a:schemeClr>
                    </a:solidFill>
                  </a:tcPr>
                </a:tc>
                <a:extLst>
                  <a:ext uri="{0D108BD9-81ED-4DB2-BD59-A6C34878D82A}">
                    <a16:rowId xmlns:a16="http://schemas.microsoft.com/office/drawing/2014/main" val="935415379"/>
                  </a:ext>
                </a:extLst>
              </a:tr>
            </a:tbl>
          </a:graphicData>
        </a:graphic>
      </p:graphicFrame>
      <p:graphicFrame>
        <p:nvGraphicFramePr>
          <p:cNvPr id="7" name="Tabelle 6">
            <a:extLst>
              <a:ext uri="{FF2B5EF4-FFF2-40B4-BE49-F238E27FC236}">
                <a16:creationId xmlns:a16="http://schemas.microsoft.com/office/drawing/2014/main" id="{20E0B96F-E4C9-4E9B-AAA1-56E6E3683004}"/>
              </a:ext>
            </a:extLst>
          </p:cNvPr>
          <p:cNvGraphicFramePr>
            <a:graphicFrameLocks noGrp="1"/>
          </p:cNvGraphicFramePr>
          <p:nvPr>
            <p:extLst>
              <p:ext uri="{D42A27DB-BD31-4B8C-83A1-F6EECF244321}">
                <p14:modId xmlns:p14="http://schemas.microsoft.com/office/powerpoint/2010/main" val="2709498147"/>
              </p:ext>
            </p:extLst>
          </p:nvPr>
        </p:nvGraphicFramePr>
        <p:xfrm>
          <a:off x="398502" y="1411383"/>
          <a:ext cx="3998722" cy="3971230"/>
        </p:xfrm>
        <a:graphic>
          <a:graphicData uri="http://schemas.openxmlformats.org/drawingml/2006/table">
            <a:tbl>
              <a:tblPr firstRow="1" bandRow="1">
                <a:tableStyleId>{5C22544A-7EE6-4342-B048-85BDC9FD1C3A}</a:tableStyleId>
              </a:tblPr>
              <a:tblGrid>
                <a:gridCol w="3998722">
                  <a:extLst>
                    <a:ext uri="{9D8B030D-6E8A-4147-A177-3AD203B41FA5}">
                      <a16:colId xmlns:a16="http://schemas.microsoft.com/office/drawing/2014/main" val="2857706660"/>
                    </a:ext>
                  </a:extLst>
                </a:gridCol>
              </a:tblGrid>
              <a:tr h="526313">
                <a:tc>
                  <a:txBody>
                    <a:bodyPr/>
                    <a:lstStyle/>
                    <a:p>
                      <a:r>
                        <a:rPr lang="de-CH" sz="1800" b="0" i="0" u="none" strike="noStrike" kern="1200" baseline="0" dirty="0">
                          <a:solidFill>
                            <a:schemeClr val="lt1"/>
                          </a:solidFill>
                          <a:latin typeface="+mn-lt"/>
                          <a:ea typeface="+mn-ea"/>
                          <a:cs typeface="+mn-cs"/>
                        </a:rPr>
                        <a:t>Beziehungsfähigkeit</a:t>
                      </a:r>
                      <a:endParaRPr lang="de-CH" dirty="0"/>
                    </a:p>
                  </a:txBody>
                  <a:tcPr>
                    <a:solidFill>
                      <a:srgbClr val="FFC000"/>
                    </a:solidFill>
                  </a:tcPr>
                </a:tc>
                <a:extLst>
                  <a:ext uri="{0D108BD9-81ED-4DB2-BD59-A6C34878D82A}">
                    <a16:rowId xmlns:a16="http://schemas.microsoft.com/office/drawing/2014/main" val="2142517018"/>
                  </a:ext>
                </a:extLst>
              </a:tr>
              <a:tr h="458050">
                <a:tc>
                  <a:txBody>
                    <a:bodyPr/>
                    <a:lstStyle/>
                    <a:p>
                      <a:r>
                        <a:rPr lang="de-DE" sz="1800" b="0" i="1" u="none" strike="noStrike" kern="1200" baseline="0" dirty="0">
                          <a:solidFill>
                            <a:schemeClr val="tx1"/>
                          </a:solidFill>
                          <a:latin typeface="+mn-lt"/>
                          <a:ea typeface="+mn-ea"/>
                          <a:cs typeface="+mn-cs"/>
                        </a:rPr>
                        <a:t>Empathie</a:t>
                      </a:r>
                      <a:endParaRPr lang="de-CH" dirty="0">
                        <a:solidFill>
                          <a:schemeClr val="tx1"/>
                        </a:solidFill>
                      </a:endParaRPr>
                    </a:p>
                  </a:txBody>
                  <a:tcPr>
                    <a:solidFill>
                      <a:schemeClr val="accent2">
                        <a:lumMod val="20000"/>
                        <a:lumOff val="80000"/>
                      </a:schemeClr>
                    </a:solidFill>
                  </a:tcPr>
                </a:tc>
                <a:extLst>
                  <a:ext uri="{0D108BD9-81ED-4DB2-BD59-A6C34878D82A}">
                    <a16:rowId xmlns:a16="http://schemas.microsoft.com/office/drawing/2014/main" val="3973932815"/>
                  </a:ext>
                </a:extLst>
              </a:tr>
              <a:tr h="628951">
                <a:tc>
                  <a:txBody>
                    <a:bodyPr/>
                    <a:lstStyle/>
                    <a:p>
                      <a:r>
                        <a:rPr lang="de-DE" sz="1800" b="0" i="1" u="none" strike="noStrike" kern="1200" baseline="0" dirty="0">
                          <a:solidFill>
                            <a:schemeClr val="tx1"/>
                          </a:solidFill>
                          <a:latin typeface="+mn-lt"/>
                          <a:ea typeface="+mn-ea"/>
                          <a:cs typeface="+mn-cs"/>
                        </a:rPr>
                        <a:t>Emotionalität (positive Gefühle zeigen) </a:t>
                      </a:r>
                      <a:endParaRPr lang="de-CH" dirty="0">
                        <a:solidFill>
                          <a:schemeClr val="tx1"/>
                        </a:solidFill>
                      </a:endParaRPr>
                    </a:p>
                  </a:txBody>
                  <a:tcPr>
                    <a:solidFill>
                      <a:schemeClr val="accent2">
                        <a:lumMod val="20000"/>
                        <a:lumOff val="80000"/>
                      </a:schemeClr>
                    </a:solidFill>
                  </a:tcPr>
                </a:tc>
                <a:extLst>
                  <a:ext uri="{0D108BD9-81ED-4DB2-BD59-A6C34878D82A}">
                    <a16:rowId xmlns:a16="http://schemas.microsoft.com/office/drawing/2014/main" val="4227682274"/>
                  </a:ext>
                </a:extLst>
              </a:tr>
              <a:tr h="458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1" u="none" strike="noStrike" kern="1200" baseline="0" dirty="0">
                          <a:solidFill>
                            <a:schemeClr val="tx1"/>
                          </a:solidFill>
                          <a:latin typeface="+mn-lt"/>
                          <a:ea typeface="+mn-ea"/>
                          <a:cs typeface="+mn-cs"/>
                        </a:rPr>
                        <a:t>Zuverlässigkeit</a:t>
                      </a:r>
                      <a:endParaRPr lang="de-CH" sz="1800" b="0" i="0" u="none" strike="noStrike" kern="1200" baseline="0" dirty="0">
                        <a:solidFill>
                          <a:schemeClr val="tx1"/>
                        </a:solidFill>
                        <a:latin typeface="+mn-lt"/>
                        <a:ea typeface="+mn-ea"/>
                        <a:cs typeface="+mn-cs"/>
                      </a:endParaRPr>
                    </a:p>
                  </a:txBody>
                  <a:tcPr>
                    <a:solidFill>
                      <a:schemeClr val="accent2">
                        <a:lumMod val="20000"/>
                        <a:lumOff val="80000"/>
                      </a:schemeClr>
                    </a:solidFill>
                  </a:tcPr>
                </a:tc>
                <a:extLst>
                  <a:ext uri="{0D108BD9-81ED-4DB2-BD59-A6C34878D82A}">
                    <a16:rowId xmlns:a16="http://schemas.microsoft.com/office/drawing/2014/main" val="2396949154"/>
                  </a:ext>
                </a:extLst>
              </a:tr>
              <a:tr h="6289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1" u="none" strike="noStrike" kern="1200" baseline="0" dirty="0">
                          <a:solidFill>
                            <a:schemeClr val="tx1"/>
                          </a:solidFill>
                          <a:latin typeface="+mn-lt"/>
                          <a:ea typeface="+mn-ea"/>
                          <a:cs typeface="+mn-cs"/>
                        </a:rPr>
                        <a:t>Ausdrücken von Zuneigung und Liebe</a:t>
                      </a:r>
                      <a:endParaRPr lang="de-CH" sz="1800" b="0" i="0" u="none" strike="noStrike" kern="1200" baseline="0" dirty="0">
                        <a:solidFill>
                          <a:schemeClr val="tx1"/>
                        </a:solidFill>
                        <a:latin typeface="+mn-lt"/>
                        <a:ea typeface="+mn-ea"/>
                        <a:cs typeface="+mn-cs"/>
                      </a:endParaRPr>
                    </a:p>
                  </a:txBody>
                  <a:tcPr>
                    <a:solidFill>
                      <a:schemeClr val="accent2">
                        <a:lumMod val="20000"/>
                        <a:lumOff val="80000"/>
                      </a:schemeClr>
                    </a:solidFill>
                  </a:tcPr>
                </a:tc>
                <a:extLst>
                  <a:ext uri="{0D108BD9-81ED-4DB2-BD59-A6C34878D82A}">
                    <a16:rowId xmlns:a16="http://schemas.microsoft.com/office/drawing/2014/main" val="2208724668"/>
                  </a:ext>
                </a:extLst>
              </a:tr>
              <a:tr h="458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1" u="none" strike="noStrike" kern="1200" baseline="0" dirty="0">
                          <a:solidFill>
                            <a:schemeClr val="tx1"/>
                          </a:solidFill>
                          <a:latin typeface="+mn-lt"/>
                          <a:ea typeface="+mn-ea"/>
                          <a:cs typeface="+mn-cs"/>
                        </a:rPr>
                        <a:t>Geborgenheit und Schutz vermitteln</a:t>
                      </a:r>
                      <a:endParaRPr lang="de-CH" sz="1800" b="0" i="1" u="none" strike="noStrike" kern="1200" baseline="0" dirty="0">
                        <a:solidFill>
                          <a:schemeClr val="tx1"/>
                        </a:solidFill>
                        <a:latin typeface="+mn-lt"/>
                        <a:ea typeface="+mn-ea"/>
                        <a:cs typeface="+mn-cs"/>
                      </a:endParaRPr>
                    </a:p>
                  </a:txBody>
                  <a:tcPr>
                    <a:solidFill>
                      <a:schemeClr val="accent2">
                        <a:lumMod val="20000"/>
                        <a:lumOff val="80000"/>
                      </a:schemeClr>
                    </a:solidFill>
                  </a:tcPr>
                </a:tc>
                <a:extLst>
                  <a:ext uri="{0D108BD9-81ED-4DB2-BD59-A6C34878D82A}">
                    <a16:rowId xmlns:a16="http://schemas.microsoft.com/office/drawing/2014/main" val="1879456702"/>
                  </a:ext>
                </a:extLst>
              </a:tr>
              <a:tr h="790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1" u="none" strike="noStrike" kern="1200" baseline="0" dirty="0">
                          <a:solidFill>
                            <a:schemeClr val="tx1"/>
                          </a:solidFill>
                          <a:latin typeface="+mn-lt"/>
                          <a:ea typeface="+mn-ea"/>
                          <a:cs typeface="+mn-cs"/>
                        </a:rPr>
                        <a:t>kindliche Bedürfnisse in den Vordergrund stellen </a:t>
                      </a:r>
                      <a:endParaRPr lang="de-DE" sz="1800" b="0" i="0" u="none" strike="noStrike" kern="1200" baseline="0" dirty="0">
                        <a:solidFill>
                          <a:schemeClr val="tx1"/>
                        </a:solidFill>
                        <a:latin typeface="+mn-lt"/>
                        <a:ea typeface="+mn-ea"/>
                        <a:cs typeface="+mn-cs"/>
                      </a:endParaRPr>
                    </a:p>
                  </a:txBody>
                  <a:tcPr>
                    <a:solidFill>
                      <a:schemeClr val="accent2">
                        <a:lumMod val="20000"/>
                        <a:lumOff val="80000"/>
                      </a:schemeClr>
                    </a:solidFill>
                  </a:tcPr>
                </a:tc>
                <a:extLst>
                  <a:ext uri="{0D108BD9-81ED-4DB2-BD59-A6C34878D82A}">
                    <a16:rowId xmlns:a16="http://schemas.microsoft.com/office/drawing/2014/main" val="935415379"/>
                  </a:ext>
                </a:extLst>
              </a:tr>
            </a:tbl>
          </a:graphicData>
        </a:graphic>
      </p:graphicFrame>
      <p:sp>
        <p:nvSpPr>
          <p:cNvPr id="8" name="Rechteck 7"/>
          <p:cNvSpPr/>
          <p:nvPr/>
        </p:nvSpPr>
        <p:spPr>
          <a:xfrm>
            <a:off x="254282" y="5620363"/>
            <a:ext cx="8285884" cy="923330"/>
          </a:xfrm>
          <a:prstGeom prst="rect">
            <a:avLst/>
          </a:prstGeom>
        </p:spPr>
        <p:txBody>
          <a:bodyPr wrap="square">
            <a:spAutoFit/>
          </a:bodyPr>
          <a:lstStyle/>
          <a:p>
            <a:r>
              <a:rPr lang="de-CH" sz="1200" dirty="0">
                <a:latin typeface="Times New Roman" panose="02020603050405020304" pitchFamily="18" charset="0"/>
              </a:rPr>
              <a:t>Staub, L., Felder, W. (2004). Scheidung und Kindeswohl. Bern: Huber</a:t>
            </a:r>
          </a:p>
          <a:p>
            <a:r>
              <a:rPr lang="de-CH" sz="1200" dirty="0">
                <a:latin typeface="Times New Roman" panose="02020603050405020304" pitchFamily="18" charset="0"/>
              </a:rPr>
              <a:t>Ziegenhain, U., </a:t>
            </a:r>
            <a:r>
              <a:rPr lang="de-CH" sz="1200" dirty="0" err="1">
                <a:latin typeface="Times New Roman" panose="02020603050405020304" pitchFamily="18" charset="0"/>
              </a:rPr>
              <a:t>Fegert</a:t>
            </a:r>
            <a:r>
              <a:rPr lang="de-CH" sz="1200" dirty="0">
                <a:latin typeface="Times New Roman" panose="02020603050405020304" pitchFamily="18" charset="0"/>
              </a:rPr>
              <a:t>, J.M. (2007) Kindeswohlgefährdung und Vernachlässigung. München: Reinhardt Verlag.</a:t>
            </a:r>
          </a:p>
          <a:p>
            <a:r>
              <a:rPr lang="de-DE" sz="1200" dirty="0">
                <a:latin typeface="Times New Roman" panose="02020603050405020304" pitchFamily="18" charset="0"/>
              </a:rPr>
              <a:t>Petermann, U., Petermann, F. (2006). Erziehungskompetenz. </a:t>
            </a:r>
            <a:r>
              <a:rPr lang="de-DE" sz="1200" i="1" dirty="0">
                <a:latin typeface="Times New Roman" panose="02020603050405020304" pitchFamily="18" charset="0"/>
              </a:rPr>
              <a:t>Kindheit und Entwicklung</a:t>
            </a:r>
          </a:p>
          <a:p>
            <a:endParaRPr lang="de-CH" dirty="0">
              <a:latin typeface="Times New Roman" panose="02020603050405020304" pitchFamily="18" charset="0"/>
            </a:endParaRPr>
          </a:p>
        </p:txBody>
      </p:sp>
    </p:spTree>
    <p:extLst>
      <p:ext uri="{BB962C8B-B14F-4D97-AF65-F5344CB8AC3E}">
        <p14:creationId xmlns:p14="http://schemas.microsoft.com/office/powerpoint/2010/main" val="3110259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DF95F59-2D50-45B5-ADA8-E404523C604C}"/>
              </a:ext>
            </a:extLst>
          </p:cNvPr>
          <p:cNvSpPr>
            <a:spLocks noGrp="1"/>
          </p:cNvSpPr>
          <p:nvPr>
            <p:ph type="title"/>
          </p:nvPr>
        </p:nvSpPr>
        <p:spPr>
          <a:xfrm>
            <a:off x="427039" y="428612"/>
            <a:ext cx="7025282" cy="768140"/>
          </a:xfrm>
        </p:spPr>
        <p:txBody>
          <a:bodyPr/>
          <a:lstStyle/>
          <a:p>
            <a:r>
              <a:rPr lang="de-CH" dirty="0"/>
              <a:t>Bindungstoleranz</a:t>
            </a:r>
          </a:p>
        </p:txBody>
      </p:sp>
      <p:sp>
        <p:nvSpPr>
          <p:cNvPr id="2" name="Datumsplatzhalter 1">
            <a:extLst>
              <a:ext uri="{FF2B5EF4-FFF2-40B4-BE49-F238E27FC236}">
                <a16:creationId xmlns:a16="http://schemas.microsoft.com/office/drawing/2014/main" id="{D1220C57-9082-4B38-807A-205B78075AEC}"/>
              </a:ext>
            </a:extLst>
          </p:cNvPr>
          <p:cNvSpPr>
            <a:spLocks noGrp="1"/>
          </p:cNvSpPr>
          <p:nvPr>
            <p:ph type="dt" sz="half" idx="10"/>
          </p:nvPr>
        </p:nvSpPr>
        <p:spPr/>
        <p:txBody>
          <a:bodyPr/>
          <a:lstStyle/>
          <a:p>
            <a:r>
              <a:rPr lang="de-DE" dirty="0" err="1"/>
              <a:t>Ganterschwil</a:t>
            </a:r>
            <a:r>
              <a:rPr lang="de-DE" dirty="0"/>
              <a:t>, 11. November 2021</a:t>
            </a:r>
            <a:endParaRPr lang="en-US" dirty="0"/>
          </a:p>
        </p:txBody>
      </p:sp>
      <p:sp>
        <p:nvSpPr>
          <p:cNvPr id="3" name="Fußzeilenplatzhalter 2">
            <a:extLst>
              <a:ext uri="{FF2B5EF4-FFF2-40B4-BE49-F238E27FC236}">
                <a16:creationId xmlns:a16="http://schemas.microsoft.com/office/drawing/2014/main" id="{0FBA30EC-D00B-40A6-80FF-A1FFF5A96BDC}"/>
              </a:ext>
            </a:extLst>
          </p:cNvPr>
          <p:cNvSpPr>
            <a:spLocks noGrp="1"/>
          </p:cNvSpPr>
          <p:nvPr>
            <p:ph type="ftr" sz="quarter" idx="11"/>
          </p:nvPr>
        </p:nvSpPr>
        <p:spPr/>
        <p:txBody>
          <a:bodyPr/>
          <a:lstStyle/>
          <a:p>
            <a:r>
              <a:rPr lang="de-CH"/>
              <a:t>UNIVERSITÄRE PSYCHIATRISCHE DIENSTE BERN (UPD)</a:t>
            </a:r>
            <a:endParaRPr lang="en-US"/>
          </a:p>
        </p:txBody>
      </p:sp>
      <p:sp>
        <p:nvSpPr>
          <p:cNvPr id="4" name="Foliennummernplatzhalter 3">
            <a:extLst>
              <a:ext uri="{FF2B5EF4-FFF2-40B4-BE49-F238E27FC236}">
                <a16:creationId xmlns:a16="http://schemas.microsoft.com/office/drawing/2014/main" id="{346D389C-4F14-4F70-8B40-7D333CA1E174}"/>
              </a:ext>
            </a:extLst>
          </p:cNvPr>
          <p:cNvSpPr>
            <a:spLocks noGrp="1"/>
          </p:cNvSpPr>
          <p:nvPr>
            <p:ph type="sldNum" sz="quarter" idx="12"/>
          </p:nvPr>
        </p:nvSpPr>
        <p:spPr/>
        <p:txBody>
          <a:bodyPr/>
          <a:lstStyle/>
          <a:p>
            <a:fld id="{0E7B0C66-FBC7-4A14-A4CF-FE73E1ECC114}" type="slidenum">
              <a:rPr lang="en-US" smtClean="0"/>
              <a:pPr/>
              <a:t>5</a:t>
            </a:fld>
            <a:endParaRPr lang="en-US"/>
          </a:p>
        </p:txBody>
      </p:sp>
      <p:pic>
        <p:nvPicPr>
          <p:cNvPr id="6" name="Grafik 5"/>
          <p:cNvPicPr>
            <a:picLocks noChangeAspect="1"/>
          </p:cNvPicPr>
          <p:nvPr/>
        </p:nvPicPr>
        <p:blipFill>
          <a:blip r:embed="rId2"/>
          <a:stretch>
            <a:fillRect/>
          </a:stretch>
        </p:blipFill>
        <p:spPr>
          <a:xfrm>
            <a:off x="1763688" y="1772816"/>
            <a:ext cx="5534025" cy="3267075"/>
          </a:xfrm>
          <a:prstGeom prst="rect">
            <a:avLst/>
          </a:prstGeom>
        </p:spPr>
      </p:pic>
      <p:sp>
        <p:nvSpPr>
          <p:cNvPr id="7" name="Rechteck 6"/>
          <p:cNvSpPr/>
          <p:nvPr/>
        </p:nvSpPr>
        <p:spPr>
          <a:xfrm>
            <a:off x="827584" y="5993267"/>
            <a:ext cx="7200800" cy="276999"/>
          </a:xfrm>
          <a:prstGeom prst="rect">
            <a:avLst/>
          </a:prstGeom>
        </p:spPr>
        <p:txBody>
          <a:bodyPr wrap="square">
            <a:spAutoFit/>
          </a:bodyPr>
          <a:lstStyle/>
          <a:p>
            <a:r>
              <a:rPr lang="de-CH" sz="1200" dirty="0">
                <a:latin typeface="Times New Roman" panose="02020603050405020304" pitchFamily="18" charset="0"/>
              </a:rPr>
              <a:t>Schreiner J. (2012). Besuchsrechtskonflikte und die Perspektive des Kindes. </a:t>
            </a:r>
            <a:r>
              <a:rPr lang="de-CH" sz="1200" dirty="0" err="1">
                <a:latin typeface="Times New Roman" panose="02020603050405020304" pitchFamily="18" charset="0"/>
              </a:rPr>
              <a:t>Avenir</a:t>
            </a:r>
            <a:r>
              <a:rPr lang="de-CH" sz="1200" dirty="0">
                <a:latin typeface="Times New Roman" panose="02020603050405020304" pitchFamily="18" charset="0"/>
              </a:rPr>
              <a:t> </a:t>
            </a:r>
            <a:r>
              <a:rPr lang="de-CH" sz="1200" dirty="0" err="1">
                <a:latin typeface="Times New Roman" panose="02020603050405020304" pitchFamily="18" charset="0"/>
              </a:rPr>
              <a:t>Social</a:t>
            </a:r>
            <a:r>
              <a:rPr lang="de-CH" sz="1200" dirty="0">
                <a:latin typeface="Times New Roman" panose="02020603050405020304" pitchFamily="18" charset="0"/>
              </a:rPr>
              <a:t> </a:t>
            </a:r>
          </a:p>
        </p:txBody>
      </p:sp>
    </p:spTree>
    <p:extLst>
      <p:ext uri="{BB962C8B-B14F-4D97-AF65-F5344CB8AC3E}">
        <p14:creationId xmlns:p14="http://schemas.microsoft.com/office/powerpoint/2010/main" val="2651558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ussdiagramm: Verbindungsstelle 6"/>
          <p:cNvSpPr/>
          <p:nvPr/>
        </p:nvSpPr>
        <p:spPr>
          <a:xfrm>
            <a:off x="5004048" y="2924944"/>
            <a:ext cx="576064" cy="576064"/>
          </a:xfrm>
          <a:prstGeom prst="flowChartConnector">
            <a:avLst/>
          </a:prstGeom>
          <a:solidFill>
            <a:schemeClr val="tx2">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12" name="Rechteck 11"/>
          <p:cNvSpPr/>
          <p:nvPr/>
        </p:nvSpPr>
        <p:spPr>
          <a:xfrm>
            <a:off x="5004048" y="3645024"/>
            <a:ext cx="648072" cy="2088232"/>
          </a:xfrm>
          <a:prstGeom prst="rect">
            <a:avLst/>
          </a:prstGeom>
          <a:solidFill>
            <a:schemeClr val="tx2">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CH" dirty="0"/>
              <a:t> </a:t>
            </a:r>
          </a:p>
        </p:txBody>
      </p:sp>
      <p:sp>
        <p:nvSpPr>
          <p:cNvPr id="3" name="Datumsplatzhalter 2"/>
          <p:cNvSpPr>
            <a:spLocks noGrp="1"/>
          </p:cNvSpPr>
          <p:nvPr>
            <p:ph type="dt" sz="half" idx="10"/>
          </p:nvPr>
        </p:nvSpPr>
        <p:spPr/>
        <p:txBody>
          <a:bodyPr/>
          <a:lstStyle/>
          <a:p>
            <a:r>
              <a:rPr lang="de-DE" dirty="0" err="1"/>
              <a:t>Ganterschwil</a:t>
            </a:r>
            <a:r>
              <a:rPr lang="de-DE" dirty="0"/>
              <a:t>, 11. November 2021</a:t>
            </a:r>
            <a:endParaRPr lang="en-US" dirty="0"/>
          </a:p>
        </p:txBody>
      </p:sp>
      <p:sp>
        <p:nvSpPr>
          <p:cNvPr id="4" name="Fußzeilenplatzhalter 3"/>
          <p:cNvSpPr>
            <a:spLocks noGrp="1"/>
          </p:cNvSpPr>
          <p:nvPr>
            <p:ph type="ftr" sz="quarter" idx="11"/>
          </p:nvPr>
        </p:nvSpPr>
        <p:spPr/>
        <p:txBody>
          <a:bodyPr/>
          <a:lstStyle/>
          <a:p>
            <a:r>
              <a:rPr lang="de-CH"/>
              <a:t>UNIVERSITÄRE PSYCHIATRISCHE DIENSTE BERN (UPD)</a:t>
            </a:r>
            <a:endParaRPr lang="en-US"/>
          </a:p>
        </p:txBody>
      </p:sp>
      <p:sp>
        <p:nvSpPr>
          <p:cNvPr id="5" name="Foliennummernplatzhalter 4"/>
          <p:cNvSpPr>
            <a:spLocks noGrp="1"/>
          </p:cNvSpPr>
          <p:nvPr>
            <p:ph type="sldNum" sz="quarter" idx="12"/>
          </p:nvPr>
        </p:nvSpPr>
        <p:spPr/>
        <p:txBody>
          <a:bodyPr/>
          <a:lstStyle/>
          <a:p>
            <a:fld id="{0E7B0C66-FBC7-4A14-A4CF-FE73E1ECC114}" type="slidenum">
              <a:rPr lang="en-US" smtClean="0"/>
              <a:pPr/>
              <a:t>6</a:t>
            </a:fld>
            <a:endParaRPr lang="en-US"/>
          </a:p>
        </p:txBody>
      </p:sp>
      <p:sp>
        <p:nvSpPr>
          <p:cNvPr id="10" name="Flussdiagramm: Verbindungsstelle 7"/>
          <p:cNvSpPr/>
          <p:nvPr/>
        </p:nvSpPr>
        <p:spPr>
          <a:xfrm>
            <a:off x="4318502" y="2996952"/>
            <a:ext cx="576064" cy="576064"/>
          </a:xfrm>
          <a:prstGeom prst="flowChartConnector">
            <a:avLst/>
          </a:prstGeom>
          <a:solidFill>
            <a:schemeClr val="tx2">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11" name="Flussdiagramm: Auszug 10"/>
          <p:cNvSpPr/>
          <p:nvPr/>
        </p:nvSpPr>
        <p:spPr>
          <a:xfrm>
            <a:off x="3920988" y="3645024"/>
            <a:ext cx="1371092" cy="2088232"/>
          </a:xfrm>
          <a:prstGeom prst="flowChartExtract">
            <a:avLst/>
          </a:prstGeom>
          <a:solidFill>
            <a:schemeClr val="tx2">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14" name="Rechteck 13"/>
          <p:cNvSpPr/>
          <p:nvPr/>
        </p:nvSpPr>
        <p:spPr>
          <a:xfrm>
            <a:off x="2915816" y="5445225"/>
            <a:ext cx="5854604" cy="276999"/>
          </a:xfrm>
          <a:prstGeom prst="rect">
            <a:avLst/>
          </a:prstGeom>
        </p:spPr>
        <p:txBody>
          <a:bodyPr wrap="square">
            <a:spAutoFit/>
          </a:bodyPr>
          <a:lstStyle/>
          <a:p>
            <a:endParaRPr lang="de-CH" sz="1200" dirty="0"/>
          </a:p>
        </p:txBody>
      </p:sp>
      <p:sp>
        <p:nvSpPr>
          <p:cNvPr id="2" name="Rechteck 1"/>
          <p:cNvSpPr/>
          <p:nvPr/>
        </p:nvSpPr>
        <p:spPr>
          <a:xfrm>
            <a:off x="325938" y="6056192"/>
            <a:ext cx="8465442" cy="461665"/>
          </a:xfrm>
          <a:prstGeom prst="rect">
            <a:avLst/>
          </a:prstGeom>
        </p:spPr>
        <p:txBody>
          <a:bodyPr wrap="square">
            <a:spAutoFit/>
          </a:bodyPr>
          <a:lstStyle/>
          <a:p>
            <a:pPr>
              <a:spcAft>
                <a:spcPts val="0"/>
              </a:spcAft>
            </a:pPr>
            <a:r>
              <a:rPr lang="de-CH" sz="1200" dirty="0">
                <a:latin typeface="Times New Roman" panose="02020603050405020304" pitchFamily="18" charset="0"/>
                <a:ea typeface="Arial" panose="020B0604020202020204" pitchFamily="34" charset="0"/>
                <a:cs typeface="Times New Roman" panose="02020603050405020304" pitchFamily="18" charset="0"/>
              </a:rPr>
              <a:t>Hauri A., </a:t>
            </a:r>
            <a:r>
              <a:rPr lang="de-CH" sz="1200" dirty="0" err="1">
                <a:latin typeface="Times New Roman" panose="02020603050405020304" pitchFamily="18" charset="0"/>
                <a:ea typeface="Arial" panose="020B0604020202020204" pitchFamily="34" charset="0"/>
                <a:cs typeface="Times New Roman" panose="02020603050405020304" pitchFamily="18" charset="0"/>
              </a:rPr>
              <a:t>Zingaro</a:t>
            </a:r>
            <a:r>
              <a:rPr lang="de-CH" sz="1200" dirty="0">
                <a:latin typeface="Times New Roman" panose="02020603050405020304" pitchFamily="18" charset="0"/>
                <a:ea typeface="Arial" panose="020B0604020202020204" pitchFamily="34" charset="0"/>
                <a:cs typeface="Times New Roman" panose="02020603050405020304" pitchFamily="18" charset="0"/>
              </a:rPr>
              <a:t> M. (2020) Kindeswohlgefährdung erkennen und angemessen handeln, Leitfaden für Fachpersonen aus dem Sozialbereich, Kinderschutz Schweiz</a:t>
            </a:r>
          </a:p>
        </p:txBody>
      </p:sp>
      <p:sp>
        <p:nvSpPr>
          <p:cNvPr id="15" name="Rechteck 14"/>
          <p:cNvSpPr/>
          <p:nvPr/>
        </p:nvSpPr>
        <p:spPr>
          <a:xfrm>
            <a:off x="1763688" y="1476549"/>
            <a:ext cx="1872208" cy="646331"/>
          </a:xfrm>
          <a:prstGeom prst="rect">
            <a:avLst/>
          </a:prstGeom>
        </p:spPr>
        <p:txBody>
          <a:bodyPr wrap="square">
            <a:spAutoFit/>
          </a:bodyPr>
          <a:lstStyle/>
          <a:p>
            <a:pPr>
              <a:spcAft>
                <a:spcPts val="0"/>
              </a:spcAft>
            </a:pPr>
            <a:r>
              <a:rPr lang="de-CH" b="1" dirty="0">
                <a:latin typeface="Arial" panose="020B0604020202020204" pitchFamily="34" charset="0"/>
                <a:ea typeface="Arial" panose="020B0604020202020204" pitchFamily="34" charset="0"/>
                <a:cs typeface="Times New Roman" panose="02020603050405020304" pitchFamily="18" charset="0"/>
              </a:rPr>
              <a:t>Schutzfaktoren Kind/Eltern </a:t>
            </a:r>
          </a:p>
        </p:txBody>
      </p:sp>
      <p:sp>
        <p:nvSpPr>
          <p:cNvPr id="8" name="Ellipse 7"/>
          <p:cNvSpPr/>
          <p:nvPr/>
        </p:nvSpPr>
        <p:spPr>
          <a:xfrm flipH="1">
            <a:off x="3897644" y="4598996"/>
            <a:ext cx="314316" cy="990244"/>
          </a:xfrm>
          <a:prstGeom prst="ellipse">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13" name="Flussdiagramm: Verbindungsstelle 14"/>
          <p:cNvSpPr/>
          <p:nvPr/>
        </p:nvSpPr>
        <p:spPr>
          <a:xfrm>
            <a:off x="3923928" y="4156282"/>
            <a:ext cx="288032" cy="348299"/>
          </a:xfrm>
          <a:prstGeom prst="flowChartConnector">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18" name="Rechteck 17"/>
          <p:cNvSpPr/>
          <p:nvPr/>
        </p:nvSpPr>
        <p:spPr>
          <a:xfrm>
            <a:off x="6201896" y="1492040"/>
            <a:ext cx="1867292" cy="646331"/>
          </a:xfrm>
          <a:prstGeom prst="rect">
            <a:avLst/>
          </a:prstGeom>
        </p:spPr>
        <p:txBody>
          <a:bodyPr wrap="square">
            <a:spAutoFit/>
          </a:bodyPr>
          <a:lstStyle/>
          <a:p>
            <a:pPr>
              <a:spcAft>
                <a:spcPts val="0"/>
              </a:spcAft>
            </a:pPr>
            <a:r>
              <a:rPr lang="de-CH" b="1" dirty="0">
                <a:latin typeface="Arial" panose="020B0604020202020204" pitchFamily="34" charset="0"/>
                <a:ea typeface="Arial" panose="020B0604020202020204" pitchFamily="34" charset="0"/>
                <a:cs typeface="Times New Roman" panose="02020603050405020304" pitchFamily="18" charset="0"/>
              </a:rPr>
              <a:t>Risikofaktoren Eltern/Kind</a:t>
            </a:r>
            <a:r>
              <a:rPr lang="de-CH" sz="1100" b="1" dirty="0">
                <a:latin typeface="Arial" panose="020B0604020202020204" pitchFamily="34" charset="0"/>
                <a:ea typeface="Arial" panose="020B0604020202020204" pitchFamily="34" charset="0"/>
                <a:cs typeface="Times New Roman" panose="02020603050405020304" pitchFamily="18" charset="0"/>
              </a:rPr>
              <a:t> </a:t>
            </a:r>
            <a:endParaRPr lang="de-CH" sz="1100" b="1"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6" name="Textfeld 5"/>
          <p:cNvSpPr txBox="1"/>
          <p:nvPr/>
        </p:nvSpPr>
        <p:spPr>
          <a:xfrm>
            <a:off x="1233780" y="646100"/>
            <a:ext cx="1595373" cy="369332"/>
          </a:xfrm>
          <a:prstGeom prst="rect">
            <a:avLst/>
          </a:prstGeom>
          <a:solidFill>
            <a:schemeClr val="tx2">
              <a:lumMod val="20000"/>
              <a:lumOff val="80000"/>
            </a:schemeClr>
          </a:solidFill>
        </p:spPr>
        <p:txBody>
          <a:bodyPr wrap="none" rtlCol="0">
            <a:spAutoFit/>
          </a:bodyPr>
          <a:lstStyle/>
          <a:p>
            <a:r>
              <a:rPr lang="de-CH" dirty="0"/>
              <a:t>Temperament</a:t>
            </a:r>
          </a:p>
        </p:txBody>
      </p:sp>
      <p:sp>
        <p:nvSpPr>
          <p:cNvPr id="7" name="Textfeld 6"/>
          <p:cNvSpPr txBox="1"/>
          <p:nvPr/>
        </p:nvSpPr>
        <p:spPr>
          <a:xfrm>
            <a:off x="271582" y="2520734"/>
            <a:ext cx="2031325" cy="369332"/>
          </a:xfrm>
          <a:prstGeom prst="rect">
            <a:avLst/>
          </a:prstGeom>
          <a:solidFill>
            <a:schemeClr val="tx2">
              <a:lumMod val="20000"/>
              <a:lumOff val="80000"/>
            </a:schemeClr>
          </a:solidFill>
        </p:spPr>
        <p:txBody>
          <a:bodyPr wrap="none" rtlCol="0">
            <a:spAutoFit/>
          </a:bodyPr>
          <a:lstStyle/>
          <a:p>
            <a:r>
              <a:rPr lang="de-CH" dirty="0"/>
              <a:t>Selbstwirksamkeit</a:t>
            </a:r>
          </a:p>
        </p:txBody>
      </p:sp>
      <p:sp>
        <p:nvSpPr>
          <p:cNvPr id="16" name="Rechteck 15"/>
          <p:cNvSpPr/>
          <p:nvPr/>
        </p:nvSpPr>
        <p:spPr>
          <a:xfrm>
            <a:off x="123466" y="1424866"/>
            <a:ext cx="1552251" cy="646331"/>
          </a:xfrm>
          <a:prstGeom prst="rect">
            <a:avLst/>
          </a:prstGeom>
          <a:solidFill>
            <a:schemeClr val="tx2">
              <a:lumMod val="20000"/>
              <a:lumOff val="80000"/>
            </a:schemeClr>
          </a:solidFill>
        </p:spPr>
        <p:txBody>
          <a:bodyPr wrap="square">
            <a:spAutoFit/>
          </a:bodyPr>
          <a:lstStyle/>
          <a:p>
            <a:pPr>
              <a:spcAft>
                <a:spcPts val="0"/>
              </a:spcAft>
            </a:pPr>
            <a:r>
              <a:rPr lang="de-CH" dirty="0">
                <a:latin typeface="Arial" panose="020B0604020202020204" pitchFamily="34" charset="0"/>
                <a:ea typeface="Arial" panose="020B0604020202020204" pitchFamily="34" charset="0"/>
                <a:cs typeface="Times New Roman" panose="02020603050405020304" pitchFamily="18" charset="0"/>
              </a:rPr>
              <a:t>Gute Schul- </a:t>
            </a:r>
            <a:r>
              <a:rPr lang="de-CH" dirty="0" err="1">
                <a:latin typeface="Arial" panose="020B0604020202020204" pitchFamily="34" charset="0"/>
                <a:ea typeface="Arial" panose="020B0604020202020204" pitchFamily="34" charset="0"/>
                <a:cs typeface="Times New Roman" panose="02020603050405020304" pitchFamily="18" charset="0"/>
              </a:rPr>
              <a:t>leistung</a:t>
            </a:r>
            <a:endParaRPr lang="de-CH"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7" name="Rechteck 16"/>
          <p:cNvSpPr/>
          <p:nvPr/>
        </p:nvSpPr>
        <p:spPr>
          <a:xfrm>
            <a:off x="2865116" y="1027618"/>
            <a:ext cx="2082621" cy="369332"/>
          </a:xfrm>
          <a:prstGeom prst="rect">
            <a:avLst/>
          </a:prstGeom>
          <a:solidFill>
            <a:schemeClr val="tx2">
              <a:lumMod val="40000"/>
              <a:lumOff val="60000"/>
            </a:schemeClr>
          </a:solidFill>
        </p:spPr>
        <p:txBody>
          <a:bodyPr wrap="none">
            <a:spAutoFit/>
          </a:bodyPr>
          <a:lstStyle/>
          <a:p>
            <a:pPr>
              <a:spcAft>
                <a:spcPts val="0"/>
              </a:spcAft>
            </a:pPr>
            <a:r>
              <a:rPr lang="de-CH" dirty="0">
                <a:latin typeface="Arial" panose="020B0604020202020204" pitchFamily="34" charset="0"/>
                <a:ea typeface="Arial" panose="020B0604020202020204" pitchFamily="34" charset="0"/>
                <a:cs typeface="Times New Roman" panose="02020603050405020304" pitchFamily="18" charset="0"/>
              </a:rPr>
              <a:t>Familiäre Stabilität</a:t>
            </a:r>
            <a:endParaRPr lang="de-CH"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9" name="Rechteck 18"/>
          <p:cNvSpPr/>
          <p:nvPr/>
        </p:nvSpPr>
        <p:spPr>
          <a:xfrm>
            <a:off x="2953979" y="2071197"/>
            <a:ext cx="1578317" cy="369332"/>
          </a:xfrm>
          <a:prstGeom prst="rect">
            <a:avLst/>
          </a:prstGeom>
          <a:solidFill>
            <a:schemeClr val="tx2">
              <a:lumMod val="40000"/>
              <a:lumOff val="60000"/>
            </a:schemeClr>
          </a:solidFill>
        </p:spPr>
        <p:txBody>
          <a:bodyPr wrap="none">
            <a:spAutoFit/>
          </a:bodyPr>
          <a:lstStyle/>
          <a:p>
            <a:r>
              <a:rPr lang="de-CH" dirty="0">
                <a:latin typeface="Arial" panose="020B0604020202020204" pitchFamily="34" charset="0"/>
                <a:ea typeface="Arial" panose="020B0604020202020204" pitchFamily="34" charset="0"/>
                <a:cs typeface="Times New Roman" panose="02020603050405020304" pitchFamily="18" charset="0"/>
              </a:rPr>
              <a:t>Konstanz BP </a:t>
            </a:r>
            <a:endParaRPr lang="de-CH" dirty="0"/>
          </a:p>
        </p:txBody>
      </p:sp>
      <p:sp>
        <p:nvSpPr>
          <p:cNvPr id="20" name="Rechteck 19"/>
          <p:cNvSpPr/>
          <p:nvPr/>
        </p:nvSpPr>
        <p:spPr>
          <a:xfrm>
            <a:off x="6804248" y="2511526"/>
            <a:ext cx="1556836" cy="369332"/>
          </a:xfrm>
          <a:prstGeom prst="rect">
            <a:avLst/>
          </a:prstGeom>
        </p:spPr>
        <p:txBody>
          <a:bodyPr wrap="none">
            <a:spAutoFit/>
          </a:bodyPr>
          <a:lstStyle/>
          <a:p>
            <a:r>
              <a:rPr lang="de-CH" dirty="0">
                <a:solidFill>
                  <a:schemeClr val="tx2">
                    <a:lumMod val="20000"/>
                    <a:lumOff val="80000"/>
                  </a:schemeClr>
                </a:solidFill>
                <a:latin typeface="Arial" panose="020B0604020202020204" pitchFamily="34" charset="0"/>
                <a:ea typeface="Arial" panose="020B0604020202020204" pitchFamily="34" charset="0"/>
                <a:cs typeface="Times New Roman" panose="02020603050405020304" pitchFamily="18" charset="0"/>
              </a:rPr>
              <a:t>Behinderung </a:t>
            </a:r>
            <a:endParaRPr lang="de-CH" dirty="0">
              <a:solidFill>
                <a:schemeClr val="tx2">
                  <a:lumMod val="20000"/>
                  <a:lumOff val="80000"/>
                </a:schemeClr>
              </a:solidFill>
            </a:endParaRPr>
          </a:p>
        </p:txBody>
      </p:sp>
      <p:sp>
        <p:nvSpPr>
          <p:cNvPr id="21" name="Rechteck 20"/>
          <p:cNvSpPr/>
          <p:nvPr/>
        </p:nvSpPr>
        <p:spPr>
          <a:xfrm>
            <a:off x="6443101" y="2984600"/>
            <a:ext cx="2377574" cy="369332"/>
          </a:xfrm>
          <a:prstGeom prst="rect">
            <a:avLst/>
          </a:prstGeom>
        </p:spPr>
        <p:txBody>
          <a:bodyPr wrap="none">
            <a:spAutoFit/>
          </a:bodyPr>
          <a:lstStyle/>
          <a:p>
            <a:pPr>
              <a:spcAft>
                <a:spcPts val="0"/>
              </a:spcAft>
            </a:pPr>
            <a:r>
              <a:rPr lang="de-CH" dirty="0">
                <a:solidFill>
                  <a:schemeClr val="tx2">
                    <a:lumMod val="20000"/>
                    <a:lumOff val="80000"/>
                  </a:schemeClr>
                </a:solidFill>
                <a:latin typeface="Arial" panose="020B0604020202020204" pitchFamily="34" charset="0"/>
                <a:ea typeface="Arial" panose="020B0604020202020204" pitchFamily="34" charset="0"/>
                <a:cs typeface="Times New Roman" panose="02020603050405020304" pitchFamily="18" charset="0"/>
              </a:rPr>
              <a:t>Intelligenzminderung </a:t>
            </a:r>
            <a:endParaRPr lang="de-CH" dirty="0">
              <a:solidFill>
                <a:schemeClr val="tx2">
                  <a:lumMod val="20000"/>
                  <a:lumOff val="80000"/>
                </a:schemeClr>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22" name="Rechteck 21"/>
          <p:cNvSpPr/>
          <p:nvPr/>
        </p:nvSpPr>
        <p:spPr>
          <a:xfrm>
            <a:off x="6567694" y="3503234"/>
            <a:ext cx="2223686" cy="369332"/>
          </a:xfrm>
          <a:prstGeom prst="rect">
            <a:avLst/>
          </a:prstGeom>
        </p:spPr>
        <p:txBody>
          <a:bodyPr wrap="none">
            <a:spAutoFit/>
          </a:bodyPr>
          <a:lstStyle/>
          <a:p>
            <a:pPr>
              <a:spcAft>
                <a:spcPts val="0"/>
              </a:spcAft>
            </a:pPr>
            <a:r>
              <a:rPr lang="de-CH" dirty="0">
                <a:solidFill>
                  <a:schemeClr val="tx2">
                    <a:lumMod val="20000"/>
                    <a:lumOff val="80000"/>
                  </a:schemeClr>
                </a:solidFill>
                <a:latin typeface="Arial" panose="020B0604020202020204" pitchFamily="34" charset="0"/>
                <a:ea typeface="Arial" panose="020B0604020202020204" pitchFamily="34" charset="0"/>
                <a:cs typeface="Times New Roman" panose="02020603050405020304" pitchFamily="18" charset="0"/>
              </a:rPr>
              <a:t>Psychische</a:t>
            </a:r>
            <a:r>
              <a:rPr lang="de-CH" dirty="0">
                <a:latin typeface="Arial" panose="020B0604020202020204" pitchFamily="34" charset="0"/>
                <a:ea typeface="Arial" panose="020B0604020202020204" pitchFamily="34" charset="0"/>
                <a:cs typeface="Times New Roman" panose="02020603050405020304" pitchFamily="18" charset="0"/>
              </a:rPr>
              <a:t> </a:t>
            </a:r>
            <a:r>
              <a:rPr lang="de-CH" dirty="0">
                <a:solidFill>
                  <a:schemeClr val="tx2">
                    <a:lumMod val="20000"/>
                    <a:lumOff val="80000"/>
                  </a:schemeClr>
                </a:solidFill>
                <a:latin typeface="Arial" panose="020B0604020202020204" pitchFamily="34" charset="0"/>
                <a:ea typeface="Arial" panose="020B0604020202020204" pitchFamily="34" charset="0"/>
                <a:cs typeface="Times New Roman" panose="02020603050405020304" pitchFamily="18" charset="0"/>
              </a:rPr>
              <a:t>Störung</a:t>
            </a:r>
          </a:p>
        </p:txBody>
      </p:sp>
      <p:sp>
        <p:nvSpPr>
          <p:cNvPr id="23" name="Rechteck 22"/>
          <p:cNvSpPr/>
          <p:nvPr/>
        </p:nvSpPr>
        <p:spPr>
          <a:xfrm>
            <a:off x="3767933" y="3244334"/>
            <a:ext cx="184731" cy="369332"/>
          </a:xfrm>
          <a:prstGeom prst="rect">
            <a:avLst/>
          </a:prstGeom>
        </p:spPr>
        <p:txBody>
          <a:bodyPr wrap="none">
            <a:spAutoFit/>
          </a:bodyPr>
          <a:lstStyle/>
          <a:p>
            <a:endParaRPr lang="de-CH" dirty="0">
              <a:solidFill>
                <a:schemeClr val="tx2">
                  <a:lumMod val="40000"/>
                  <a:lumOff val="60000"/>
                </a:schemeClr>
              </a:solidFill>
            </a:endParaRPr>
          </a:p>
        </p:txBody>
      </p:sp>
      <p:sp>
        <p:nvSpPr>
          <p:cNvPr id="24" name="Rechteck 23"/>
          <p:cNvSpPr/>
          <p:nvPr/>
        </p:nvSpPr>
        <p:spPr>
          <a:xfrm>
            <a:off x="6166909" y="4132074"/>
            <a:ext cx="1608133" cy="369332"/>
          </a:xfrm>
          <a:prstGeom prst="rect">
            <a:avLst/>
          </a:prstGeom>
        </p:spPr>
        <p:txBody>
          <a:bodyPr wrap="none">
            <a:spAutoFit/>
          </a:bodyPr>
          <a:lstStyle/>
          <a:p>
            <a:r>
              <a:rPr lang="de-CH" dirty="0">
                <a:solidFill>
                  <a:schemeClr val="tx2">
                    <a:lumMod val="40000"/>
                    <a:lumOff val="60000"/>
                  </a:schemeClr>
                </a:solidFill>
                <a:latin typeface="Arial" panose="020B0604020202020204" pitchFamily="34" charset="0"/>
                <a:ea typeface="Arial" panose="020B0604020202020204" pitchFamily="34" charset="0"/>
                <a:cs typeface="Times New Roman" panose="02020603050405020304" pitchFamily="18" charset="0"/>
              </a:rPr>
              <a:t>Misshandlung</a:t>
            </a:r>
            <a:endParaRPr lang="de-CH" dirty="0"/>
          </a:p>
        </p:txBody>
      </p:sp>
      <p:sp>
        <p:nvSpPr>
          <p:cNvPr id="25" name="Rechteck 24"/>
          <p:cNvSpPr/>
          <p:nvPr/>
        </p:nvSpPr>
        <p:spPr>
          <a:xfrm>
            <a:off x="6752951" y="4572185"/>
            <a:ext cx="800219" cy="369332"/>
          </a:xfrm>
          <a:prstGeom prst="rect">
            <a:avLst/>
          </a:prstGeom>
        </p:spPr>
        <p:txBody>
          <a:bodyPr wrap="none">
            <a:spAutoFit/>
          </a:bodyPr>
          <a:lstStyle/>
          <a:p>
            <a:r>
              <a:rPr lang="de-CH" dirty="0">
                <a:solidFill>
                  <a:schemeClr val="tx2">
                    <a:lumMod val="40000"/>
                    <a:lumOff val="60000"/>
                  </a:schemeClr>
                </a:solidFill>
                <a:latin typeface="Arial" panose="020B0604020202020204" pitchFamily="34" charset="0"/>
                <a:cs typeface="Times New Roman" panose="02020603050405020304" pitchFamily="18" charset="0"/>
              </a:rPr>
              <a:t>Armut</a:t>
            </a:r>
            <a:endParaRPr lang="de-CH" dirty="0"/>
          </a:p>
        </p:txBody>
      </p:sp>
      <p:sp>
        <p:nvSpPr>
          <p:cNvPr id="26" name="Rechteck 25"/>
          <p:cNvSpPr/>
          <p:nvPr/>
        </p:nvSpPr>
        <p:spPr>
          <a:xfrm>
            <a:off x="6010941" y="4941517"/>
            <a:ext cx="2082621" cy="369332"/>
          </a:xfrm>
          <a:prstGeom prst="rect">
            <a:avLst/>
          </a:prstGeom>
        </p:spPr>
        <p:txBody>
          <a:bodyPr wrap="none">
            <a:spAutoFit/>
          </a:bodyPr>
          <a:lstStyle/>
          <a:p>
            <a:r>
              <a:rPr lang="de-CH" dirty="0">
                <a:solidFill>
                  <a:schemeClr val="tx2">
                    <a:lumMod val="40000"/>
                    <a:lumOff val="60000"/>
                  </a:schemeClr>
                </a:solidFill>
                <a:latin typeface="Arial" panose="020B0604020202020204" pitchFamily="34" charset="0"/>
                <a:cs typeface="Times New Roman" panose="02020603050405020304" pitchFamily="18" charset="0"/>
              </a:rPr>
              <a:t>Elterliche Konflikte</a:t>
            </a:r>
            <a:endParaRPr lang="de-CH" dirty="0"/>
          </a:p>
        </p:txBody>
      </p:sp>
      <p:sp>
        <p:nvSpPr>
          <p:cNvPr id="27" name="Rechteck 26"/>
          <p:cNvSpPr/>
          <p:nvPr/>
        </p:nvSpPr>
        <p:spPr>
          <a:xfrm>
            <a:off x="6166909" y="5496937"/>
            <a:ext cx="2249334" cy="369332"/>
          </a:xfrm>
          <a:prstGeom prst="rect">
            <a:avLst/>
          </a:prstGeom>
        </p:spPr>
        <p:txBody>
          <a:bodyPr wrap="none">
            <a:spAutoFit/>
          </a:bodyPr>
          <a:lstStyle/>
          <a:p>
            <a:r>
              <a:rPr lang="de-CH" dirty="0">
                <a:solidFill>
                  <a:schemeClr val="tx2">
                    <a:lumMod val="40000"/>
                    <a:lumOff val="60000"/>
                  </a:schemeClr>
                </a:solidFill>
                <a:latin typeface="Arial" panose="020B0604020202020204" pitchFamily="34" charset="0"/>
                <a:cs typeface="Times New Roman" panose="02020603050405020304" pitchFamily="18" charset="0"/>
              </a:rPr>
              <a:t>Problemvermeidung</a:t>
            </a:r>
            <a:endParaRPr lang="de-CH" dirty="0"/>
          </a:p>
        </p:txBody>
      </p:sp>
    </p:spTree>
    <p:extLst>
      <p:ext uri="{BB962C8B-B14F-4D97-AF65-F5344CB8AC3E}">
        <p14:creationId xmlns:p14="http://schemas.microsoft.com/office/powerpoint/2010/main" val="292210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CH" dirty="0"/>
              <a:t>Frühe Interventionen </a:t>
            </a:r>
            <a:br>
              <a:rPr lang="de-CH" dirty="0"/>
            </a:br>
            <a:endParaRPr lang="de-CH" dirty="0"/>
          </a:p>
        </p:txBody>
      </p:sp>
      <p:sp>
        <p:nvSpPr>
          <p:cNvPr id="4" name="Datumsplatzhalter 3"/>
          <p:cNvSpPr>
            <a:spLocks noGrp="1"/>
          </p:cNvSpPr>
          <p:nvPr>
            <p:ph type="dt" sz="half" idx="10"/>
          </p:nvPr>
        </p:nvSpPr>
        <p:spPr/>
        <p:txBody>
          <a:bodyPr/>
          <a:lstStyle/>
          <a:p>
            <a:r>
              <a:rPr lang="de-DE"/>
              <a:t>Datum über Kopf- Fusszeile eingeben</a:t>
            </a:r>
            <a:endParaRPr lang="en-US"/>
          </a:p>
        </p:txBody>
      </p:sp>
      <p:sp>
        <p:nvSpPr>
          <p:cNvPr id="5" name="Fußzeilenplatzhalter 4"/>
          <p:cNvSpPr>
            <a:spLocks noGrp="1"/>
          </p:cNvSpPr>
          <p:nvPr>
            <p:ph type="ftr" sz="quarter" idx="11"/>
          </p:nvPr>
        </p:nvSpPr>
        <p:spPr/>
        <p:txBody>
          <a:bodyPr/>
          <a:lstStyle/>
          <a:p>
            <a:r>
              <a:rPr lang="de-CH"/>
              <a:t>UNIVERSITÄRE PSYCHIATRISCHE DIENSTE BERN (UPD)</a:t>
            </a:r>
            <a:endParaRPr lang="en-US" dirty="0"/>
          </a:p>
        </p:txBody>
      </p:sp>
      <p:sp>
        <p:nvSpPr>
          <p:cNvPr id="6" name="Foliennummernplatzhalter 5"/>
          <p:cNvSpPr>
            <a:spLocks noGrp="1"/>
          </p:cNvSpPr>
          <p:nvPr>
            <p:ph type="sldNum" sz="quarter" idx="12"/>
          </p:nvPr>
        </p:nvSpPr>
        <p:spPr/>
        <p:txBody>
          <a:bodyPr/>
          <a:lstStyle/>
          <a:p>
            <a:fld id="{0E7B0C66-FBC7-4A14-A4CF-FE73E1ECC114}" type="slidenum">
              <a:rPr lang="en-US" smtClean="0"/>
              <a:pPr/>
              <a:t>7</a:t>
            </a:fld>
            <a:endParaRPr lang="en-US"/>
          </a:p>
        </p:txBody>
      </p:sp>
      <p:graphicFrame>
        <p:nvGraphicFramePr>
          <p:cNvPr id="9" name="Diagramm 8"/>
          <p:cNvGraphicFramePr/>
          <p:nvPr>
            <p:extLst>
              <p:ext uri="{D42A27DB-BD31-4B8C-83A1-F6EECF244321}">
                <p14:modId xmlns:p14="http://schemas.microsoft.com/office/powerpoint/2010/main" val="3299754915"/>
              </p:ext>
            </p:extLst>
          </p:nvPr>
        </p:nvGraphicFramePr>
        <p:xfrm>
          <a:off x="1043608" y="1412776"/>
          <a:ext cx="7272808"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1827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Datum über Kopf- Fusszeile eingeben</a:t>
            </a:r>
            <a:endParaRPr lang="en-US"/>
          </a:p>
        </p:txBody>
      </p:sp>
      <p:sp>
        <p:nvSpPr>
          <p:cNvPr id="5" name="Fußzeilenplatzhalter 4"/>
          <p:cNvSpPr>
            <a:spLocks noGrp="1"/>
          </p:cNvSpPr>
          <p:nvPr>
            <p:ph type="ftr" sz="quarter" idx="11"/>
          </p:nvPr>
        </p:nvSpPr>
        <p:spPr/>
        <p:txBody>
          <a:bodyPr/>
          <a:lstStyle/>
          <a:p>
            <a:r>
              <a:rPr lang="de-CH"/>
              <a:t>UNIVERSITÄRE PSYCHIATRISCHE DIENSTE BERN (UPD)</a:t>
            </a:r>
            <a:endParaRPr lang="en-US" dirty="0"/>
          </a:p>
        </p:txBody>
      </p:sp>
      <p:sp>
        <p:nvSpPr>
          <p:cNvPr id="6" name="Foliennummernplatzhalter 5"/>
          <p:cNvSpPr>
            <a:spLocks noGrp="1"/>
          </p:cNvSpPr>
          <p:nvPr>
            <p:ph type="sldNum" sz="quarter" idx="12"/>
          </p:nvPr>
        </p:nvSpPr>
        <p:spPr/>
        <p:txBody>
          <a:bodyPr/>
          <a:lstStyle/>
          <a:p>
            <a:fld id="{0E7B0C66-FBC7-4A14-A4CF-FE73E1ECC114}" type="slidenum">
              <a:rPr lang="en-US" smtClean="0"/>
              <a:pPr/>
              <a:t>8</a:t>
            </a:fld>
            <a:endParaRPr lang="en-US"/>
          </a:p>
        </p:txBody>
      </p:sp>
      <p:graphicFrame>
        <p:nvGraphicFramePr>
          <p:cNvPr id="7" name="Inhaltsplatzhalter 6"/>
          <p:cNvGraphicFramePr>
            <a:graphicFrameLocks noGrp="1"/>
          </p:cNvGraphicFramePr>
          <p:nvPr>
            <p:ph idx="4294967295"/>
            <p:extLst>
              <p:ext uri="{D42A27DB-BD31-4B8C-83A1-F6EECF244321}">
                <p14:modId xmlns:p14="http://schemas.microsoft.com/office/powerpoint/2010/main" val="3018940970"/>
              </p:ext>
            </p:extLst>
          </p:nvPr>
        </p:nvGraphicFramePr>
        <p:xfrm>
          <a:off x="670610" y="1109337"/>
          <a:ext cx="6991390" cy="5257952"/>
        </p:xfrm>
        <a:graphic>
          <a:graphicData uri="http://schemas.openxmlformats.org/drawingml/2006/table">
            <a:tbl>
              <a:tblPr firstRow="1" bandRow="1">
                <a:tableStyleId>{5C22544A-7EE6-4342-B048-85BDC9FD1C3A}</a:tableStyleId>
              </a:tblPr>
              <a:tblGrid>
                <a:gridCol w="6991390">
                  <a:extLst>
                    <a:ext uri="{9D8B030D-6E8A-4147-A177-3AD203B41FA5}">
                      <a16:colId xmlns:a16="http://schemas.microsoft.com/office/drawing/2014/main" val="248418403"/>
                    </a:ext>
                  </a:extLst>
                </a:gridCol>
              </a:tblGrid>
              <a:tr h="862828">
                <a:tc>
                  <a:txBody>
                    <a:bodyPr/>
                    <a:lstStyle/>
                    <a:p>
                      <a:r>
                        <a:rPr lang="de-CH" sz="3200" dirty="0"/>
                        <a:t>Parent Child Interaction</a:t>
                      </a:r>
                      <a:r>
                        <a:rPr lang="de-CH" dirty="0"/>
                        <a:t> </a:t>
                      </a:r>
                      <a:r>
                        <a:rPr lang="de-CH" sz="1800" dirty="0"/>
                        <a:t>(</a:t>
                      </a:r>
                      <a:r>
                        <a:rPr lang="de-CH" sz="1800" dirty="0" err="1"/>
                        <a:t>Eyberg</a:t>
                      </a:r>
                      <a:r>
                        <a:rPr lang="de-CH" sz="1800" dirty="0"/>
                        <a:t> Sh.1988)</a:t>
                      </a:r>
                    </a:p>
                  </a:txBody>
                  <a:tcPr>
                    <a:solidFill>
                      <a:schemeClr val="accent2">
                        <a:lumMod val="40000"/>
                        <a:lumOff val="60000"/>
                      </a:schemeClr>
                    </a:solidFill>
                  </a:tcPr>
                </a:tc>
                <a:extLst>
                  <a:ext uri="{0D108BD9-81ED-4DB2-BD59-A6C34878D82A}">
                    <a16:rowId xmlns:a16="http://schemas.microsoft.com/office/drawing/2014/main" val="2548695104"/>
                  </a:ext>
                </a:extLst>
              </a:tr>
              <a:tr h="6143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Kurzzeittherapie mit 1h/W über 12 W als  Realzeit-Intervention				</a:t>
                      </a:r>
                    </a:p>
                  </a:txBody>
                  <a:tcPr>
                    <a:solidFill>
                      <a:schemeClr val="tx2">
                        <a:lumMod val="20000"/>
                        <a:lumOff val="80000"/>
                      </a:schemeClr>
                    </a:solidFill>
                  </a:tcPr>
                </a:tc>
                <a:extLst>
                  <a:ext uri="{0D108BD9-81ED-4DB2-BD59-A6C34878D82A}">
                    <a16:rowId xmlns:a16="http://schemas.microsoft.com/office/drawing/2014/main" val="2972305760"/>
                  </a:ext>
                </a:extLst>
              </a:tr>
              <a:tr h="383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Indikation: ausagierendes </a:t>
                      </a:r>
                      <a:r>
                        <a:rPr lang="de-DE" dirty="0" err="1"/>
                        <a:t>disruptives</a:t>
                      </a:r>
                      <a:r>
                        <a:rPr lang="de-DE" dirty="0"/>
                        <a:t> Verhalten</a:t>
                      </a:r>
                    </a:p>
                  </a:txBody>
                  <a:tcPr>
                    <a:solidFill>
                      <a:schemeClr val="tx2">
                        <a:lumMod val="20000"/>
                        <a:lumOff val="80000"/>
                      </a:schemeClr>
                    </a:solidFill>
                  </a:tcPr>
                </a:tc>
                <a:extLst>
                  <a:ext uri="{0D108BD9-81ED-4DB2-BD59-A6C34878D82A}">
                    <a16:rowId xmlns:a16="http://schemas.microsoft.com/office/drawing/2014/main" val="1213425137"/>
                  </a:ext>
                </a:extLst>
              </a:tr>
              <a:tr h="383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Alter Kinder: 2-7 Jahre</a:t>
                      </a:r>
                    </a:p>
                  </a:txBody>
                  <a:tcPr>
                    <a:solidFill>
                      <a:schemeClr val="tx2">
                        <a:lumMod val="20000"/>
                        <a:lumOff val="80000"/>
                      </a:schemeClr>
                    </a:solidFill>
                  </a:tcPr>
                </a:tc>
                <a:extLst>
                  <a:ext uri="{0D108BD9-81ED-4DB2-BD59-A6C34878D82A}">
                    <a16:rowId xmlns:a16="http://schemas.microsoft.com/office/drawing/2014/main" val="833383437"/>
                  </a:ext>
                </a:extLst>
              </a:tr>
              <a:tr h="1141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Kind gerichtete Interaktion (CDI): Vermittlung von Skills, die Eltern-Kind-Beziehung verbessern: Lob, Imitation, Beschreibung, Enthusiasmus, Beschreibung und Reflektion</a:t>
                      </a:r>
                    </a:p>
                    <a:p>
                      <a:endParaRPr lang="de-CH" dirty="0"/>
                    </a:p>
                  </a:txBody>
                  <a:tcPr>
                    <a:solidFill>
                      <a:schemeClr val="tx2">
                        <a:lumMod val="20000"/>
                        <a:lumOff val="80000"/>
                      </a:schemeClr>
                    </a:solidFill>
                  </a:tcPr>
                </a:tc>
                <a:extLst>
                  <a:ext uri="{0D108BD9-81ED-4DB2-BD59-A6C34878D82A}">
                    <a16:rowId xmlns:a16="http://schemas.microsoft.com/office/drawing/2014/main" val="3126170342"/>
                  </a:ext>
                </a:extLst>
              </a:tr>
              <a:tr h="1798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Eltern gerichtete Interaktion (PDI): Die Eltern lernen Skills zur Verbesserung der kindlichen Compliance und Reduktion von  </a:t>
                      </a:r>
                      <a:r>
                        <a:rPr lang="de-DE" dirty="0" err="1"/>
                        <a:t>disruptivem</a:t>
                      </a:r>
                      <a:r>
                        <a:rPr lang="de-DE" dirty="0"/>
                        <a:t> Verhalten: Klare Aufträge, +Verstärkung Compliance, Time-out auf einem Stuhl bei Non-Compliance, Erstellen von expliziten Familienregeln</a:t>
                      </a:r>
                    </a:p>
                    <a:p>
                      <a:endParaRPr lang="de-CH" dirty="0"/>
                    </a:p>
                  </a:txBody>
                  <a:tcPr>
                    <a:solidFill>
                      <a:schemeClr val="tx2">
                        <a:lumMod val="20000"/>
                        <a:lumOff val="80000"/>
                      </a:schemeClr>
                    </a:solidFill>
                  </a:tcPr>
                </a:tc>
                <a:extLst>
                  <a:ext uri="{0D108BD9-81ED-4DB2-BD59-A6C34878D82A}">
                    <a16:rowId xmlns:a16="http://schemas.microsoft.com/office/drawing/2014/main" val="555873067"/>
                  </a:ext>
                </a:extLst>
              </a:tr>
            </a:tbl>
          </a:graphicData>
        </a:graphic>
      </p:graphicFrame>
    </p:spTree>
    <p:extLst>
      <p:ext uri="{BB962C8B-B14F-4D97-AF65-F5344CB8AC3E}">
        <p14:creationId xmlns:p14="http://schemas.microsoft.com/office/powerpoint/2010/main" val="424083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Parent Child Interaction Therapy </a:t>
            </a:r>
            <a:r>
              <a:rPr lang="de-CH" dirty="0"/>
              <a:t>PCIT</a:t>
            </a:r>
          </a:p>
        </p:txBody>
      </p:sp>
      <p:sp>
        <p:nvSpPr>
          <p:cNvPr id="4" name="Datumsplatzhalter 3"/>
          <p:cNvSpPr>
            <a:spLocks noGrp="1"/>
          </p:cNvSpPr>
          <p:nvPr>
            <p:ph type="dt" sz="half" idx="10"/>
          </p:nvPr>
        </p:nvSpPr>
        <p:spPr/>
        <p:txBody>
          <a:bodyPr/>
          <a:lstStyle/>
          <a:p>
            <a:r>
              <a:rPr lang="de-DE" dirty="0" err="1"/>
              <a:t>Ganterschwil</a:t>
            </a:r>
            <a:r>
              <a:rPr lang="de-DE" dirty="0"/>
              <a:t>, 11. November 2021</a:t>
            </a:r>
            <a:endParaRPr lang="en-US" dirty="0"/>
          </a:p>
        </p:txBody>
      </p:sp>
      <p:sp>
        <p:nvSpPr>
          <p:cNvPr id="5" name="Fußzeilenplatzhalter 4"/>
          <p:cNvSpPr>
            <a:spLocks noGrp="1"/>
          </p:cNvSpPr>
          <p:nvPr>
            <p:ph type="ftr" sz="quarter" idx="11"/>
          </p:nvPr>
        </p:nvSpPr>
        <p:spPr/>
        <p:txBody>
          <a:bodyPr/>
          <a:lstStyle/>
          <a:p>
            <a:r>
              <a:rPr lang="de-CH"/>
              <a:t>UNIVERSITÄRE PSYCHIATRISCHE DIENSTE BERN (UPD)</a:t>
            </a:r>
            <a:endParaRPr lang="en-US" dirty="0"/>
          </a:p>
        </p:txBody>
      </p:sp>
      <p:sp>
        <p:nvSpPr>
          <p:cNvPr id="6" name="Foliennummernplatzhalter 5"/>
          <p:cNvSpPr>
            <a:spLocks noGrp="1"/>
          </p:cNvSpPr>
          <p:nvPr>
            <p:ph type="sldNum" sz="quarter" idx="12"/>
          </p:nvPr>
        </p:nvSpPr>
        <p:spPr/>
        <p:txBody>
          <a:bodyPr/>
          <a:lstStyle/>
          <a:p>
            <a:fld id="{0E7B0C66-FBC7-4A14-A4CF-FE73E1ECC114}" type="slidenum">
              <a:rPr lang="en-US" smtClean="0"/>
              <a:pPr/>
              <a:t>9</a:t>
            </a:fld>
            <a:endParaRPr lang="en-US"/>
          </a:p>
        </p:txBody>
      </p:sp>
      <p:pic>
        <p:nvPicPr>
          <p:cNvPr id="7" name="Grafik 6"/>
          <p:cNvPicPr>
            <a:picLocks noChangeAspect="1"/>
          </p:cNvPicPr>
          <p:nvPr/>
        </p:nvPicPr>
        <p:blipFill>
          <a:blip r:embed="rId2"/>
          <a:stretch>
            <a:fillRect/>
          </a:stretch>
        </p:blipFill>
        <p:spPr>
          <a:xfrm>
            <a:off x="1043608" y="1722301"/>
            <a:ext cx="6771282" cy="4500375"/>
          </a:xfrm>
          <a:prstGeom prst="rect">
            <a:avLst/>
          </a:prstGeom>
        </p:spPr>
      </p:pic>
    </p:spTree>
    <p:extLst>
      <p:ext uri="{BB962C8B-B14F-4D97-AF65-F5344CB8AC3E}">
        <p14:creationId xmlns:p14="http://schemas.microsoft.com/office/powerpoint/2010/main" val="3430854595"/>
      </p:ext>
    </p:extLst>
  </p:cSld>
  <p:clrMapOvr>
    <a:masterClrMapping/>
  </p:clrMapOvr>
</p:sld>
</file>

<file path=ppt/theme/theme1.xml><?xml version="1.0" encoding="utf-8"?>
<a:theme xmlns:a="http://schemas.openxmlformats.org/drawingml/2006/main" name="blank">
  <a:themeElements>
    <a:clrScheme name="panos">
      <a:dk1>
        <a:sysClr val="windowText" lastClr="000000"/>
      </a:dk1>
      <a:lt1>
        <a:sysClr val="window" lastClr="FFFFFF"/>
      </a:lt1>
      <a:dk2>
        <a:srgbClr val="1F497D"/>
      </a:dk2>
      <a:lt2>
        <a:srgbClr val="EEECE1"/>
      </a:lt2>
      <a:accent1>
        <a:srgbClr val="ED2939"/>
      </a:accent1>
      <a:accent2>
        <a:srgbClr val="FED100"/>
      </a:accent2>
      <a:accent3>
        <a:srgbClr val="FFF1B2"/>
      </a:accent3>
      <a:accent4>
        <a:srgbClr val="000000"/>
      </a:accent4>
      <a:accent5>
        <a:srgbClr val="CCCCCC"/>
      </a:accent5>
      <a:accent6>
        <a:srgbClr val="999999"/>
      </a:accent6>
      <a:hlink>
        <a:srgbClr val="0000FF"/>
      </a:hlink>
      <a:folHlink>
        <a:srgbClr val="800080"/>
      </a:folHlink>
    </a:clrScheme>
    <a:fontScheme name="up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1594</Words>
  <Application>Microsoft Office PowerPoint</Application>
  <PresentationFormat>Bildschirmpräsentation (4:3)</PresentationFormat>
  <Paragraphs>330</Paragraphs>
  <Slides>26</Slides>
  <Notes>5</Notes>
  <HiddenSlides>0</HiddenSlides>
  <MMClips>0</MMClips>
  <ScaleCrop>false</ScaleCrop>
  <HeadingPairs>
    <vt:vector size="6" baseType="variant">
      <vt:variant>
        <vt:lpstr>Verwendete Schriftarten</vt:lpstr>
      </vt:variant>
      <vt:variant>
        <vt:i4>20</vt:i4>
      </vt:variant>
      <vt:variant>
        <vt:lpstr>Design</vt:lpstr>
      </vt:variant>
      <vt:variant>
        <vt:i4>1</vt:i4>
      </vt:variant>
      <vt:variant>
        <vt:lpstr>Folientitel</vt:lpstr>
      </vt:variant>
      <vt:variant>
        <vt:i4>26</vt:i4>
      </vt:variant>
    </vt:vector>
  </HeadingPairs>
  <TitlesOfParts>
    <vt:vector size="47" baseType="lpstr">
      <vt:lpstr>Algerian</vt:lpstr>
      <vt:lpstr>Arial</vt:lpstr>
      <vt:lpstr>Arial Black</vt:lpstr>
      <vt:lpstr>Bahnschrift</vt:lpstr>
      <vt:lpstr>Bauhaus 93</vt:lpstr>
      <vt:lpstr>Berlin Sans FB Demi</vt:lpstr>
      <vt:lpstr>Book Antiqua</vt:lpstr>
      <vt:lpstr>Bookman Old Style</vt:lpstr>
      <vt:lpstr>Britannic Bold</vt:lpstr>
      <vt:lpstr>Broadway</vt:lpstr>
      <vt:lpstr>Calibri</vt:lpstr>
      <vt:lpstr>Colonna MT</vt:lpstr>
      <vt:lpstr>Comic Sans MS</vt:lpstr>
      <vt:lpstr>Cooper Black</vt:lpstr>
      <vt:lpstr>Georgia</vt:lpstr>
      <vt:lpstr>Impact</vt:lpstr>
      <vt:lpstr>Ink Free</vt:lpstr>
      <vt:lpstr>Kristen ITC</vt:lpstr>
      <vt:lpstr>Matura MT Script Capitals</vt:lpstr>
      <vt:lpstr>Times New Roman</vt:lpstr>
      <vt:lpstr>blank</vt:lpstr>
      <vt:lpstr>Entwicklungsorientiertes Schnittstellenmanagement</vt:lpstr>
      <vt:lpstr>PowerPoint-Präsentation</vt:lpstr>
      <vt:lpstr>Kindliche Bedürfnisse</vt:lpstr>
      <vt:lpstr>Elterliche Responsivität</vt:lpstr>
      <vt:lpstr>Bindungstoleranz</vt:lpstr>
      <vt:lpstr>PowerPoint-Präsentation</vt:lpstr>
      <vt:lpstr>Frühe Interventionen  </vt:lpstr>
      <vt:lpstr>PowerPoint-Präsentation</vt:lpstr>
      <vt:lpstr>Parent Child Interaction Therapy PCIT</vt:lpstr>
      <vt:lpstr>Auffälligkeiten in… Unterstützung bei… </vt:lpstr>
      <vt:lpstr>PowerPoint-Präsentation</vt:lpstr>
      <vt:lpstr>PowerPoint-Präsentation</vt:lpstr>
      <vt:lpstr>PowerPoint-Präsentation</vt:lpstr>
      <vt:lpstr>MST Henggeler et al., 2009 </vt:lpstr>
      <vt:lpstr>MST-Programm</vt:lpstr>
      <vt:lpstr>MST -analytischer Prozess-</vt:lpstr>
      <vt:lpstr>Aufsuchende Behandlung in der stationären Jugendhilfe</vt:lpstr>
      <vt:lpstr>Aufsuchende Behandlung im stationären Jugendvollzug</vt:lpstr>
      <vt:lpstr>Notfallzentrum KJP- ambulant/stationär </vt:lpstr>
      <vt:lpstr>Grundlagen psychotherapeutischer Krisenintervention (nach Berger &amp; Riecher-Rössler , 2004)</vt:lpstr>
      <vt:lpstr>Grundlagen psychotherapeutischer Krisenintervention (nach Berger &amp; Riecher-Rössler , 2004)</vt:lpstr>
      <vt:lpstr>Visualisieren der Krise/Suizidalität</vt:lpstr>
      <vt:lpstr>Station für Jugendliche mit Therapierefraktärer Gefährdung</vt:lpstr>
      <vt:lpstr>Behandlungskonzept</vt:lpstr>
      <vt:lpstr> </vt:lpstr>
      <vt:lpstr>DANKE FÜR IHRE AUFMERKSAMKEIT IMPRESSUM</vt:lpstr>
    </vt:vector>
  </TitlesOfParts>
  <Company>UPD Bern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Klein Katrin, UPD Bern</dc:creator>
  <cp:lastModifiedBy>Hennet Evelyne - Klinik Sonnenhof</cp:lastModifiedBy>
  <cp:revision>82</cp:revision>
  <dcterms:created xsi:type="dcterms:W3CDTF">2021-11-03T03:42:18Z</dcterms:created>
  <dcterms:modified xsi:type="dcterms:W3CDTF">2021-11-09T12:44:16Z</dcterms:modified>
</cp:coreProperties>
</file>